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3" r:id="rId3"/>
    <p:sldId id="277" r:id="rId4"/>
    <p:sldId id="257" r:id="rId5"/>
    <p:sldId id="258" r:id="rId6"/>
    <p:sldId id="261" r:id="rId7"/>
    <p:sldId id="259" r:id="rId8"/>
    <p:sldId id="260" r:id="rId9"/>
    <p:sldId id="262" r:id="rId10"/>
    <p:sldId id="264" r:id="rId11"/>
    <p:sldId id="265" r:id="rId12"/>
    <p:sldId id="266" r:id="rId13"/>
    <p:sldId id="285" r:id="rId14"/>
    <p:sldId id="286" r:id="rId15"/>
    <p:sldId id="287" r:id="rId16"/>
    <p:sldId id="288" r:id="rId17"/>
    <p:sldId id="289" r:id="rId18"/>
    <p:sldId id="267" r:id="rId19"/>
    <p:sldId id="268" r:id="rId20"/>
    <p:sldId id="271" r:id="rId21"/>
    <p:sldId id="269" r:id="rId22"/>
    <p:sldId id="273" r:id="rId23"/>
    <p:sldId id="274" r:id="rId24"/>
    <p:sldId id="275" r:id="rId25"/>
    <p:sldId id="276" r:id="rId26"/>
    <p:sldId id="278" r:id="rId27"/>
    <p:sldId id="279" r:id="rId28"/>
    <p:sldId id="280" r:id="rId29"/>
    <p:sldId id="281" r:id="rId30"/>
    <p:sldId id="282" r:id="rId31"/>
    <p:sldId id="283" r:id="rId32"/>
    <p:sldId id="284" r:id="rId33"/>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422BB17-A820-41DF-88B0-602078C9C365}" type="datetimeFigureOut">
              <a:rPr lang="es-GT" smtClean="0"/>
              <a:t>16/10/2016</a:t>
            </a:fld>
            <a:endParaRPr lang="es-GT"/>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GT"/>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AE7A32D3-6F83-40B8-A8EF-ECC49439CFAC}" type="slidenum">
              <a:rPr lang="es-GT" smtClean="0"/>
              <a:t>‹Nº›</a:t>
            </a:fld>
            <a:endParaRPr lang="es-G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422BB17-A820-41DF-88B0-602078C9C365}" type="datetimeFigureOut">
              <a:rPr lang="es-GT" smtClean="0"/>
              <a:t>16/10/2016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AE7A32D3-6F83-40B8-A8EF-ECC49439CFAC}" type="slidenum">
              <a:rPr lang="es-GT" smtClean="0"/>
              <a:t>‹Nº›</a:t>
            </a:fld>
            <a:endParaRPr lang="es-G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422BB17-A820-41DF-88B0-602078C9C365}" type="datetimeFigureOut">
              <a:rPr lang="es-GT" smtClean="0"/>
              <a:t>16/10/2016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AE7A32D3-6F83-40B8-A8EF-ECC49439CFAC}" type="slidenum">
              <a:rPr lang="es-GT" smtClean="0"/>
              <a:t>‹Nº›</a:t>
            </a:fld>
            <a:endParaRPr lang="es-G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E422BB17-A820-41DF-88B0-602078C9C365}" type="datetimeFigureOut">
              <a:rPr lang="es-GT" smtClean="0"/>
              <a:t>16/10/2016</a:t>
            </a:fld>
            <a:endParaRPr lang="es-GT"/>
          </a:p>
        </p:txBody>
      </p:sp>
      <p:sp>
        <p:nvSpPr>
          <p:cNvPr id="9" name="8 Marcador de número de diapositiva"/>
          <p:cNvSpPr>
            <a:spLocks noGrp="1"/>
          </p:cNvSpPr>
          <p:nvPr>
            <p:ph type="sldNum" sz="quarter" idx="15"/>
          </p:nvPr>
        </p:nvSpPr>
        <p:spPr/>
        <p:txBody>
          <a:bodyPr rtlCol="0"/>
          <a:lstStyle/>
          <a:p>
            <a:fld id="{AE7A32D3-6F83-40B8-A8EF-ECC49439CFAC}" type="slidenum">
              <a:rPr lang="es-GT" smtClean="0"/>
              <a:t>‹Nº›</a:t>
            </a:fld>
            <a:endParaRPr lang="es-GT"/>
          </a:p>
        </p:txBody>
      </p:sp>
      <p:sp>
        <p:nvSpPr>
          <p:cNvPr id="10" name="9 Marcador de pie de página"/>
          <p:cNvSpPr>
            <a:spLocks noGrp="1"/>
          </p:cNvSpPr>
          <p:nvPr>
            <p:ph type="ftr" sz="quarter" idx="16"/>
          </p:nvPr>
        </p:nvSpPr>
        <p:spPr/>
        <p:txBody>
          <a:bodyPr rtlCol="0"/>
          <a:lstStyle/>
          <a:p>
            <a:endParaRPr lang="es-G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422BB17-A820-41DF-88B0-602078C9C365}" type="datetimeFigureOut">
              <a:rPr lang="es-GT" smtClean="0"/>
              <a:t>16/10/2016</a:t>
            </a:fld>
            <a:endParaRPr lang="es-GT"/>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GT"/>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AE7A32D3-6F83-40B8-A8EF-ECC49439CFAC}" type="slidenum">
              <a:rPr lang="es-GT" smtClean="0"/>
              <a:t>‹Nº›</a:t>
            </a:fld>
            <a:endParaRPr lang="es-G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422BB17-A820-41DF-88B0-602078C9C365}" type="datetimeFigureOut">
              <a:rPr lang="es-GT" smtClean="0"/>
              <a:t>16/10/2016</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AE7A32D3-6F83-40B8-A8EF-ECC49439CFAC}" type="slidenum">
              <a:rPr lang="es-GT" smtClean="0"/>
              <a:t>‹Nº›</a:t>
            </a:fld>
            <a:endParaRPr lang="es-GT"/>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422BB17-A820-41DF-88B0-602078C9C365}" type="datetimeFigureOut">
              <a:rPr lang="es-GT" smtClean="0"/>
              <a:t>16/10/2016</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AE7A32D3-6F83-40B8-A8EF-ECC49439CFAC}" type="slidenum">
              <a:rPr lang="es-GT" smtClean="0"/>
              <a:t>‹Nº›</a:t>
            </a:fld>
            <a:endParaRPr lang="es-GT"/>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E422BB17-A820-41DF-88B0-602078C9C365}" type="datetimeFigureOut">
              <a:rPr lang="es-GT" smtClean="0"/>
              <a:t>16/10/2016</a:t>
            </a:fld>
            <a:endParaRPr lang="es-GT"/>
          </a:p>
        </p:txBody>
      </p:sp>
      <p:sp>
        <p:nvSpPr>
          <p:cNvPr id="7" name="6 Marcador de número de diapositiva"/>
          <p:cNvSpPr>
            <a:spLocks noGrp="1"/>
          </p:cNvSpPr>
          <p:nvPr>
            <p:ph type="sldNum" sz="quarter" idx="11"/>
          </p:nvPr>
        </p:nvSpPr>
        <p:spPr/>
        <p:txBody>
          <a:bodyPr rtlCol="0"/>
          <a:lstStyle/>
          <a:p>
            <a:fld id="{AE7A32D3-6F83-40B8-A8EF-ECC49439CFAC}" type="slidenum">
              <a:rPr lang="es-GT" smtClean="0"/>
              <a:t>‹Nº›</a:t>
            </a:fld>
            <a:endParaRPr lang="es-GT"/>
          </a:p>
        </p:txBody>
      </p:sp>
      <p:sp>
        <p:nvSpPr>
          <p:cNvPr id="8" name="7 Marcador de pie de página"/>
          <p:cNvSpPr>
            <a:spLocks noGrp="1"/>
          </p:cNvSpPr>
          <p:nvPr>
            <p:ph type="ftr" sz="quarter" idx="12"/>
          </p:nvPr>
        </p:nvSpPr>
        <p:spPr/>
        <p:txBody>
          <a:bodyPr rtlCol="0"/>
          <a:lstStyle/>
          <a:p>
            <a:endParaRPr lang="es-G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422BB17-A820-41DF-88B0-602078C9C365}" type="datetimeFigureOut">
              <a:rPr lang="es-GT" smtClean="0"/>
              <a:t>16/10/2016</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AE7A32D3-6F83-40B8-A8EF-ECC49439CFAC}" type="slidenum">
              <a:rPr lang="es-GT" smtClean="0"/>
              <a:t>‹Nº›</a:t>
            </a:fld>
            <a:endParaRPr lang="es-G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E422BB17-A820-41DF-88B0-602078C9C365}" type="datetimeFigureOut">
              <a:rPr lang="es-GT" smtClean="0"/>
              <a:t>16/10/2016</a:t>
            </a:fld>
            <a:endParaRPr lang="es-GT"/>
          </a:p>
        </p:txBody>
      </p:sp>
      <p:sp>
        <p:nvSpPr>
          <p:cNvPr id="22" name="21 Marcador de número de diapositiva"/>
          <p:cNvSpPr>
            <a:spLocks noGrp="1"/>
          </p:cNvSpPr>
          <p:nvPr>
            <p:ph type="sldNum" sz="quarter" idx="15"/>
          </p:nvPr>
        </p:nvSpPr>
        <p:spPr/>
        <p:txBody>
          <a:bodyPr rtlCol="0"/>
          <a:lstStyle/>
          <a:p>
            <a:fld id="{AE7A32D3-6F83-40B8-A8EF-ECC49439CFAC}" type="slidenum">
              <a:rPr lang="es-GT" smtClean="0"/>
              <a:t>‹Nº›</a:t>
            </a:fld>
            <a:endParaRPr lang="es-GT"/>
          </a:p>
        </p:txBody>
      </p:sp>
      <p:sp>
        <p:nvSpPr>
          <p:cNvPr id="23" name="22 Marcador de pie de página"/>
          <p:cNvSpPr>
            <a:spLocks noGrp="1"/>
          </p:cNvSpPr>
          <p:nvPr>
            <p:ph type="ftr" sz="quarter" idx="16"/>
          </p:nvPr>
        </p:nvSpPr>
        <p:spPr/>
        <p:txBody>
          <a:bodyPr rtlCol="0"/>
          <a:lstStyle/>
          <a:p>
            <a:endParaRPr lang="es-G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E422BB17-A820-41DF-88B0-602078C9C365}" type="datetimeFigureOut">
              <a:rPr lang="es-GT" smtClean="0"/>
              <a:t>16/10/2016</a:t>
            </a:fld>
            <a:endParaRPr lang="es-GT"/>
          </a:p>
        </p:txBody>
      </p:sp>
      <p:sp>
        <p:nvSpPr>
          <p:cNvPr id="18" name="17 Marcador de número de diapositiva"/>
          <p:cNvSpPr>
            <a:spLocks noGrp="1"/>
          </p:cNvSpPr>
          <p:nvPr>
            <p:ph type="sldNum" sz="quarter" idx="11"/>
          </p:nvPr>
        </p:nvSpPr>
        <p:spPr/>
        <p:txBody>
          <a:bodyPr rtlCol="0"/>
          <a:lstStyle/>
          <a:p>
            <a:fld id="{AE7A32D3-6F83-40B8-A8EF-ECC49439CFAC}" type="slidenum">
              <a:rPr lang="es-GT" smtClean="0"/>
              <a:t>‹Nº›</a:t>
            </a:fld>
            <a:endParaRPr lang="es-GT"/>
          </a:p>
        </p:txBody>
      </p:sp>
      <p:sp>
        <p:nvSpPr>
          <p:cNvPr id="21" name="20 Marcador de pie de página"/>
          <p:cNvSpPr>
            <a:spLocks noGrp="1"/>
          </p:cNvSpPr>
          <p:nvPr>
            <p:ph type="ftr" sz="quarter" idx="12"/>
          </p:nvPr>
        </p:nvSpPr>
        <p:spPr/>
        <p:txBody>
          <a:bodyPr rtlCol="0"/>
          <a:lstStyle/>
          <a:p>
            <a:endParaRPr lang="es-G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422BB17-A820-41DF-88B0-602078C9C365}" type="datetimeFigureOut">
              <a:rPr lang="es-GT" smtClean="0"/>
              <a:t>16/10/2016</a:t>
            </a:fld>
            <a:endParaRPr lang="es-GT"/>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GT"/>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E7A32D3-6F83-40B8-A8EF-ECC49439CFAC}" type="slidenum">
              <a:rPr lang="es-GT" smtClean="0"/>
              <a:t>‹Nº›</a:t>
            </a:fld>
            <a:endParaRPr lang="es-GT"/>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8.gif"/><Relationship Id="rId7" Type="http://schemas.openxmlformats.org/officeDocument/2006/relationships/hyperlink" Target="http://edafologia.ugr.es/rocas/fotos2/arci52b.gif" TargetMode="External"/><Relationship Id="rId2" Type="http://schemas.openxmlformats.org/officeDocument/2006/relationships/hyperlink" Target="http://edafologia.ugr.es/rocas/fotos2/congl44c.gif" TargetMode="External"/><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hyperlink" Target="http://edafologia.ugr.es/rocas/fotos2/aren46c.gif"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VIDEOS%20DE%20CLASE/La%20Formaci&#243;n%20de%20las%20Rocas%20con%20Gea%20(1-3).mp4"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gif"/><Relationship Id="rId7" Type="http://schemas.openxmlformats.org/officeDocument/2006/relationships/image" Target="../media/image15.jpeg"/><Relationship Id="rId2" Type="http://schemas.openxmlformats.org/officeDocument/2006/relationships/hyperlink" Target="http://edafologia.ugr.es/rocas/fotos2/caliz59c.gif" TargetMode="Externa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es.wikipedia.org/wiki/Archivo:Selpologne.jpg" TargetMode="External"/><Relationship Id="rId10" Type="http://schemas.openxmlformats.org/officeDocument/2006/relationships/hyperlink" Target="VIDEOS%20DE%20CLASE/Gea%20y%20la%20formaci&#243;n%20de%20las%20rocas%202-3.mp4" TargetMode="External"/><Relationship Id="rId4" Type="http://schemas.openxmlformats.org/officeDocument/2006/relationships/image" Target="../media/image13.jpeg"/><Relationship Id="rId9" Type="http://schemas.openxmlformats.org/officeDocument/2006/relationships/hyperlink" Target="VIDEOS%20DE%20CLASE/La%20Formaci&#243;n%20de%20las%20Rocas%20con%20Gea%20(1-3).mp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edafologia.ugr.es/rocas/fotos2/eclog92c.gif" TargetMode="External"/><Relationship Id="rId13" Type="http://schemas.openxmlformats.org/officeDocument/2006/relationships/image" Target="../media/image26.jpeg"/><Relationship Id="rId18" Type="http://schemas.openxmlformats.org/officeDocument/2006/relationships/hyperlink" Target="http://commons.wikimedia.org/wiki/File:Garnet_porphyroblast.JPG" TargetMode="External"/><Relationship Id="rId3" Type="http://schemas.openxmlformats.org/officeDocument/2006/relationships/image" Target="../media/image21.jpeg"/><Relationship Id="rId21" Type="http://schemas.openxmlformats.org/officeDocument/2006/relationships/hyperlink" Target="VIDEOS%20DE%20CLASE/Gea%20y%20la%20formaci&#243;n%20de%20las%20rocas%203-3.mp4" TargetMode="External"/><Relationship Id="rId7" Type="http://schemas.openxmlformats.org/officeDocument/2006/relationships/image" Target="../media/image23.jpeg"/><Relationship Id="rId12" Type="http://schemas.openxmlformats.org/officeDocument/2006/relationships/hyperlink" Target="http://edafologia.ugr.es/rocas/fotos2/cuarc76a.gif" TargetMode="External"/><Relationship Id="rId17" Type="http://schemas.openxmlformats.org/officeDocument/2006/relationships/image" Target="../media/image28.jpeg"/><Relationship Id="rId2" Type="http://schemas.openxmlformats.org/officeDocument/2006/relationships/hyperlink" Target="http://edafologia.ugr.es/rocas/fotos2/pizar77c.gif" TargetMode="External"/><Relationship Id="rId16" Type="http://schemas.openxmlformats.org/officeDocument/2006/relationships/hyperlink" Target="http://edafologia.ugr.es/rocas/fotos2/skarn75b.gif" TargetMode="External"/><Relationship Id="rId20" Type="http://schemas.openxmlformats.org/officeDocument/2006/relationships/hyperlink" Target="VIDEOS%20DE%20CLASE/Gea%20y%20la%20formaci&#243;n%20de%20las%20rocas%202-3.mp4" TargetMode="External"/><Relationship Id="rId1" Type="http://schemas.openxmlformats.org/officeDocument/2006/relationships/slideLayout" Target="../slideLayouts/slideLayout7.xml"/><Relationship Id="rId6" Type="http://schemas.openxmlformats.org/officeDocument/2006/relationships/hyperlink" Target="http://edafologia.ugr.es/rocas/fotos2/gneis91c.gif" TargetMode="External"/><Relationship Id="rId11" Type="http://schemas.openxmlformats.org/officeDocument/2006/relationships/image" Target="../media/image25.jpeg"/><Relationship Id="rId5" Type="http://schemas.openxmlformats.org/officeDocument/2006/relationships/image" Target="../media/image22.jpeg"/><Relationship Id="rId15" Type="http://schemas.openxmlformats.org/officeDocument/2006/relationships/image" Target="../media/image27.jpeg"/><Relationship Id="rId10" Type="http://schemas.openxmlformats.org/officeDocument/2006/relationships/hyperlink" Target="http://edafologia.ugr.es/rocas/fotos2/marm72e.gif" TargetMode="External"/><Relationship Id="rId19" Type="http://schemas.openxmlformats.org/officeDocument/2006/relationships/image" Target="../media/image29.jpeg"/><Relationship Id="rId4" Type="http://schemas.openxmlformats.org/officeDocument/2006/relationships/hyperlink" Target="http://edafologia.ugr.es/rocas/fotos2/esqui81c.gif" TargetMode="External"/><Relationship Id="rId9" Type="http://schemas.openxmlformats.org/officeDocument/2006/relationships/image" Target="../media/image24.jpeg"/><Relationship Id="rId14" Type="http://schemas.openxmlformats.org/officeDocument/2006/relationships/hyperlink" Target="http://edafologia.ugr.es/rocas/fotos2/hornf71c.gi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GT" dirty="0" smtClean="0"/>
              <a:t>ROCAS SEDIMENTARIAS Y METAFORFICAS</a:t>
            </a:r>
            <a:endParaRPr lang="es-GT" dirty="0"/>
          </a:p>
        </p:txBody>
      </p:sp>
      <p:sp>
        <p:nvSpPr>
          <p:cNvPr id="3" name="2 Subtítulo"/>
          <p:cNvSpPr>
            <a:spLocks noGrp="1"/>
          </p:cNvSpPr>
          <p:nvPr>
            <p:ph type="subTitle" idx="1"/>
          </p:nvPr>
        </p:nvSpPr>
        <p:spPr/>
        <p:txBody>
          <a:bodyPr>
            <a:normAutofit/>
          </a:bodyPr>
          <a:lstStyle/>
          <a:p>
            <a:r>
              <a:rPr lang="es-GT" dirty="0" err="1" smtClean="0"/>
              <a:t>Joselin</a:t>
            </a:r>
            <a:r>
              <a:rPr lang="es-GT" dirty="0" smtClean="0"/>
              <a:t> </a:t>
            </a:r>
            <a:r>
              <a:rPr lang="es-GT" dirty="0" err="1" smtClean="0"/>
              <a:t>Anaite</a:t>
            </a:r>
            <a:r>
              <a:rPr lang="es-GT" dirty="0" smtClean="0"/>
              <a:t> Vega Escalante</a:t>
            </a:r>
          </a:p>
          <a:p>
            <a:r>
              <a:rPr lang="es-GT" dirty="0" smtClean="0"/>
              <a:t>200417915</a:t>
            </a:r>
            <a:endParaRPr lang="es-GT" dirty="0"/>
          </a:p>
        </p:txBody>
      </p:sp>
    </p:spTree>
    <p:extLst>
      <p:ext uri="{BB962C8B-B14F-4D97-AF65-F5344CB8AC3E}">
        <p14:creationId xmlns:p14="http://schemas.microsoft.com/office/powerpoint/2010/main" val="314744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COMPONENTES DE LAS ROCAS SEDIMENTARIAS</a:t>
            </a:r>
            <a:endParaRPr lang="es-GT" dirty="0"/>
          </a:p>
        </p:txBody>
      </p:sp>
      <p:sp>
        <p:nvSpPr>
          <p:cNvPr id="3" name="2 Marcador de contenido"/>
          <p:cNvSpPr>
            <a:spLocks noGrp="1"/>
          </p:cNvSpPr>
          <p:nvPr>
            <p:ph sz="quarter" idx="1"/>
          </p:nvPr>
        </p:nvSpPr>
        <p:spPr/>
        <p:txBody>
          <a:bodyPr/>
          <a:lstStyle/>
          <a:p>
            <a:pPr marL="0" indent="0">
              <a:buNone/>
            </a:pPr>
            <a:r>
              <a:rPr lang="es-ES" dirty="0"/>
              <a:t>Los procesos erosivos, de transporte, sedimentación y biológicos asociados a la formación de las rocas sedimentarias producen una gran cantidad de componentes constitutivos. Los componentes principales son</a:t>
            </a:r>
            <a:r>
              <a:rPr lang="es-ES" dirty="0" smtClean="0"/>
              <a:t>:</a:t>
            </a:r>
          </a:p>
          <a:p>
            <a:pPr marL="0" indent="0">
              <a:buNone/>
            </a:pPr>
            <a:endParaRPr lang="es-ES" dirty="0" smtClean="0"/>
          </a:p>
          <a:p>
            <a:pPr>
              <a:buFont typeface="Wingdings" pitchFamily="2" charset="2"/>
              <a:buChar char="v"/>
            </a:pPr>
            <a:r>
              <a:rPr lang="es-ES" dirty="0"/>
              <a:t>Componentes Terrígenos o Clásticos: Cristales sueltos, fragmentos de cristales o fragmentos de rocas procedentes de rocas preexistentes por procesos de alteración y disgregación. </a:t>
            </a:r>
            <a:endParaRPr lang="es-ES" dirty="0" smtClean="0"/>
          </a:p>
          <a:p>
            <a:pPr marL="0" indent="0">
              <a:buNone/>
            </a:pPr>
            <a:endParaRPr lang="es-GT" dirty="0"/>
          </a:p>
          <a:p>
            <a:endParaRPr lang="es-GT" dirty="0"/>
          </a:p>
        </p:txBody>
      </p:sp>
    </p:spTree>
    <p:extLst>
      <p:ext uri="{BB962C8B-B14F-4D97-AF65-F5344CB8AC3E}">
        <p14:creationId xmlns:p14="http://schemas.microsoft.com/office/powerpoint/2010/main" val="40916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48680"/>
            <a:ext cx="7467600" cy="5925272"/>
          </a:xfrm>
        </p:spPr>
        <p:txBody>
          <a:bodyPr/>
          <a:lstStyle/>
          <a:p>
            <a:pPr lvl="0">
              <a:buFont typeface="Wingdings" pitchFamily="2" charset="2"/>
              <a:buChar char="v"/>
            </a:pPr>
            <a:r>
              <a:rPr lang="es-ES" dirty="0"/>
              <a:t>Componentes </a:t>
            </a:r>
            <a:r>
              <a:rPr lang="es-ES" dirty="0" err="1"/>
              <a:t>Ortoquímicos</a:t>
            </a:r>
            <a:r>
              <a:rPr lang="es-ES" dirty="0"/>
              <a:t>: Materiales formados por precipitación química o </a:t>
            </a:r>
            <a:r>
              <a:rPr lang="es-ES" dirty="0" err="1"/>
              <a:t>bio</a:t>
            </a:r>
            <a:r>
              <a:rPr lang="es-ES" dirty="0"/>
              <a:t>-química directa en la propia zona de sedimentación, durante o inmediatamente después del depósito</a:t>
            </a:r>
            <a:r>
              <a:rPr lang="es-ES" dirty="0" smtClean="0"/>
              <a:t>.</a:t>
            </a:r>
          </a:p>
          <a:p>
            <a:pPr marL="0" lvl="0" indent="0">
              <a:buNone/>
            </a:pPr>
            <a:endParaRPr lang="es-GT" dirty="0"/>
          </a:p>
          <a:p>
            <a:pPr>
              <a:buFont typeface="Wingdings" pitchFamily="2" charset="2"/>
              <a:buChar char="v"/>
            </a:pPr>
            <a:r>
              <a:rPr lang="es-ES" dirty="0"/>
              <a:t>Componentes </a:t>
            </a:r>
            <a:r>
              <a:rPr lang="es-ES" dirty="0" err="1"/>
              <a:t>Aloquímicos</a:t>
            </a:r>
            <a:r>
              <a:rPr lang="es-ES" dirty="0"/>
              <a:t>: Materiales de origen químico o </a:t>
            </a:r>
            <a:r>
              <a:rPr lang="es-ES" dirty="0" err="1"/>
              <a:t>bio</a:t>
            </a:r>
            <a:r>
              <a:rPr lang="es-ES" dirty="0"/>
              <a:t>-químico formados en la propia cuenca de sedimentación pero que se incorporan al sedimento como clastos. </a:t>
            </a:r>
            <a:endParaRPr lang="es-GT" dirty="0"/>
          </a:p>
        </p:txBody>
      </p:sp>
    </p:spTree>
    <p:extLst>
      <p:ext uri="{BB962C8B-B14F-4D97-AF65-F5344CB8AC3E}">
        <p14:creationId xmlns:p14="http://schemas.microsoft.com/office/powerpoint/2010/main" val="397684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a:t>CARATERISITCAS DE LAS ROCAS SEDIMENTARIAS:</a:t>
            </a:r>
            <a:r>
              <a:rPr lang="es-GT" dirty="0"/>
              <a:t/>
            </a:r>
            <a:br>
              <a:rPr lang="es-GT" dirty="0"/>
            </a:br>
            <a:endParaRPr lang="es-GT" dirty="0"/>
          </a:p>
        </p:txBody>
      </p:sp>
      <p:sp>
        <p:nvSpPr>
          <p:cNvPr id="3" name="2 Marcador de contenido"/>
          <p:cNvSpPr>
            <a:spLocks noGrp="1"/>
          </p:cNvSpPr>
          <p:nvPr>
            <p:ph sz="quarter" idx="1"/>
          </p:nvPr>
        </p:nvSpPr>
        <p:spPr/>
        <p:txBody>
          <a:bodyPr numCol="3">
            <a:normAutofit/>
          </a:bodyPr>
          <a:lstStyle/>
          <a:p>
            <a:pPr marL="0" indent="0">
              <a:buNone/>
            </a:pPr>
            <a:r>
              <a:rPr lang="es-GT" dirty="0" smtClean="0"/>
              <a:t>TEXTURA</a:t>
            </a:r>
          </a:p>
          <a:p>
            <a:r>
              <a:rPr lang="es-ES" sz="2000" dirty="0"/>
              <a:t>El tamaño de grano de los componentes clásticos es el criterio fundamental para clasificar las rocas sedimentarias detríticas, siendo su morfología y su naturaleza composicional criterios </a:t>
            </a:r>
            <a:r>
              <a:rPr lang="es-ES" sz="2000" dirty="0" smtClean="0"/>
              <a:t>adicionales.</a:t>
            </a:r>
            <a:endParaRPr lang="es-GT" sz="2000" dirty="0"/>
          </a:p>
          <a:p>
            <a:r>
              <a:rPr lang="es-ES" sz="2000" dirty="0"/>
              <a:t>Los clastos se clasifican según su </a:t>
            </a:r>
            <a:r>
              <a:rPr lang="es-ES" sz="2000" dirty="0" smtClean="0"/>
              <a:t>tamaño.</a:t>
            </a:r>
            <a:endParaRPr lang="es-ES_tradnl" sz="2000" dirty="0" smtClean="0"/>
          </a:p>
          <a:p>
            <a:r>
              <a:rPr lang="es-ES_tradnl" sz="2000" dirty="0" smtClean="0"/>
              <a:t>Aunque </a:t>
            </a:r>
            <a:r>
              <a:rPr lang="es-ES_tradnl" sz="2000" dirty="0"/>
              <a:t>existen expresiones numéricas para describir la forma de los granos, visualmente Se pueden clasificar en función de sus grados de </a:t>
            </a:r>
            <a:r>
              <a:rPr lang="es-ES_tradnl" sz="2000" b="1" i="1" dirty="0"/>
              <a:t>redondez </a:t>
            </a:r>
            <a:r>
              <a:rPr lang="es-ES_tradnl" sz="2000" dirty="0"/>
              <a:t>y de </a:t>
            </a:r>
            <a:r>
              <a:rPr lang="es-ES_tradnl" sz="2000" b="1" i="1" dirty="0" err="1" smtClean="0"/>
              <a:t>esfericida</a:t>
            </a:r>
            <a:endParaRPr lang="es-GT" sz="2000" dirty="0"/>
          </a:p>
          <a:p>
            <a:pPr marL="0" indent="0">
              <a:buNone/>
            </a:pPr>
            <a:endParaRPr lang="es-GT" dirty="0"/>
          </a:p>
        </p:txBody>
      </p:sp>
      <p:pic>
        <p:nvPicPr>
          <p:cNvPr id="4" name="3 Imagen" descr="http://www.ugr.es/~agcasco/msecgeol/secciones/petro/images/sed/02_det_4.png"/>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28800"/>
            <a:ext cx="2664296" cy="4464496"/>
          </a:xfrm>
          <a:prstGeom prst="rect">
            <a:avLst/>
          </a:prstGeom>
          <a:noFill/>
          <a:ln>
            <a:noFill/>
          </a:ln>
        </p:spPr>
      </p:pic>
    </p:spTree>
    <p:extLst>
      <p:ext uri="{BB962C8B-B14F-4D97-AF65-F5344CB8AC3E}">
        <p14:creationId xmlns:p14="http://schemas.microsoft.com/office/powerpoint/2010/main" val="174131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normAutofit fontScale="90000"/>
          </a:bodyPr>
          <a:lstStyle/>
          <a:p>
            <a:pPr algn="ctr"/>
            <a:r>
              <a:rPr lang="es-ES_tradnl" b="1" dirty="0" smtClean="0"/>
              <a:t>Madurez: </a:t>
            </a:r>
            <a:r>
              <a:rPr lang="es-ES_tradnl" dirty="0" smtClean="0">
                <a:solidFill>
                  <a:schemeClr val="tx1"/>
                </a:solidFill>
              </a:rPr>
              <a:t>Existen dos tipos de madurez.</a:t>
            </a:r>
            <a:endParaRPr lang="es-GT" dirty="0">
              <a:solidFill>
                <a:schemeClr val="tx1"/>
              </a:solidFill>
            </a:endParaRPr>
          </a:p>
        </p:txBody>
      </p:sp>
      <p:sp>
        <p:nvSpPr>
          <p:cNvPr id="3" name="2 Marcador de contenido"/>
          <p:cNvSpPr>
            <a:spLocks noGrp="1"/>
          </p:cNvSpPr>
          <p:nvPr>
            <p:ph sz="quarter" idx="1"/>
          </p:nvPr>
        </p:nvSpPr>
        <p:spPr>
          <a:xfrm>
            <a:off x="457200" y="980728"/>
            <a:ext cx="7467600" cy="5493224"/>
          </a:xfrm>
        </p:spPr>
        <p:txBody>
          <a:bodyPr numCol="2">
            <a:normAutofit/>
          </a:bodyPr>
          <a:lstStyle/>
          <a:p>
            <a:pPr marL="0" lvl="0" indent="0">
              <a:buNone/>
            </a:pPr>
            <a:r>
              <a:rPr lang="es-ES_tradnl" b="1" i="1" dirty="0" smtClean="0"/>
              <a:t>Madurez mineralógica</a:t>
            </a:r>
            <a:r>
              <a:rPr lang="es-ES_tradnl" dirty="0" smtClean="0"/>
              <a:t>, grado </a:t>
            </a:r>
            <a:r>
              <a:rPr lang="es-ES_tradnl" dirty="0"/>
              <a:t>de estabilidad de los componentes minerales encontrados en el </a:t>
            </a:r>
            <a:r>
              <a:rPr lang="es-ES_tradnl" dirty="0" smtClean="0"/>
              <a:t>sedimento</a:t>
            </a:r>
            <a:r>
              <a:rPr lang="es-ES_tradnl" dirty="0"/>
              <a:t>.</a:t>
            </a:r>
            <a:r>
              <a:rPr lang="es-ES_tradnl" dirty="0" smtClean="0"/>
              <a:t> </a:t>
            </a:r>
          </a:p>
          <a:p>
            <a:r>
              <a:rPr lang="es-ES_tradnl" dirty="0" smtClean="0"/>
              <a:t>Sedimento MADURO: es </a:t>
            </a:r>
            <a:r>
              <a:rPr lang="es-ES_tradnl" dirty="0"/>
              <a:t>aquel que contiene una proporción elevada de minerales o fragmentos de rocas estables químicamente en las </a:t>
            </a:r>
            <a:r>
              <a:rPr lang="es-ES_tradnl" dirty="0" smtClean="0"/>
              <a:t>condiciones. </a:t>
            </a:r>
          </a:p>
          <a:p>
            <a:endParaRPr lang="es-ES_tradnl" dirty="0"/>
          </a:p>
          <a:p>
            <a:r>
              <a:rPr lang="es-ES_tradnl" dirty="0" smtClean="0"/>
              <a:t>Un </a:t>
            </a:r>
            <a:r>
              <a:rPr lang="es-ES_tradnl" dirty="0"/>
              <a:t>sedimento </a:t>
            </a:r>
            <a:r>
              <a:rPr lang="es-ES_tradnl" dirty="0" smtClean="0"/>
              <a:t>INMADURO </a:t>
            </a:r>
            <a:r>
              <a:rPr lang="es-ES_tradnl" dirty="0"/>
              <a:t>mineralógicamente es aquel que contiene proporciones elevadas de minerales o fragmentos de rocas inestables en las condiciones de </a:t>
            </a:r>
            <a:r>
              <a:rPr lang="es-ES_tradnl" dirty="0" smtClean="0"/>
              <a:t>sedimentación.</a:t>
            </a:r>
            <a:endParaRPr lang="es-GT" dirty="0"/>
          </a:p>
        </p:txBody>
      </p:sp>
    </p:spTree>
    <p:extLst>
      <p:ext uri="{BB962C8B-B14F-4D97-AF65-F5344CB8AC3E}">
        <p14:creationId xmlns:p14="http://schemas.microsoft.com/office/powerpoint/2010/main" val="22376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04664"/>
            <a:ext cx="7467600" cy="6069288"/>
          </a:xfrm>
        </p:spPr>
        <p:txBody>
          <a:bodyPr numCol="3">
            <a:normAutofit lnSpcReduction="10000"/>
          </a:bodyPr>
          <a:lstStyle/>
          <a:p>
            <a:pPr marL="0" lvl="0" indent="0">
              <a:buNone/>
            </a:pPr>
            <a:r>
              <a:rPr lang="es-ES_tradnl" b="1" i="1" dirty="0"/>
              <a:t>Madurez </a:t>
            </a:r>
            <a:r>
              <a:rPr lang="es-ES_tradnl" b="1" i="1" dirty="0" smtClean="0"/>
              <a:t>textural</a:t>
            </a:r>
            <a:r>
              <a:rPr lang="es-ES_tradnl" dirty="0" smtClean="0"/>
              <a:t> </a:t>
            </a:r>
            <a:r>
              <a:rPr lang="es-ES_tradnl" dirty="0"/>
              <a:t>referida al contenido en material fino, al grado de redondez de los clastos y dispersión de los tamaños de grano del sedimento</a:t>
            </a:r>
            <a:r>
              <a:rPr lang="es-ES_tradnl" dirty="0" smtClean="0"/>
              <a:t>.</a:t>
            </a:r>
          </a:p>
          <a:p>
            <a:pPr marL="0" lvl="0" indent="0">
              <a:buNone/>
            </a:pPr>
            <a:endParaRPr lang="es-ES_tradnl" dirty="0" smtClean="0"/>
          </a:p>
          <a:p>
            <a:pPr lvl="0"/>
            <a:r>
              <a:rPr lang="es-ES_tradnl" dirty="0" smtClean="0"/>
              <a:t>Sedimentos</a:t>
            </a:r>
            <a:r>
              <a:rPr lang="es-ES_tradnl" dirty="0"/>
              <a:t> </a:t>
            </a:r>
            <a:r>
              <a:rPr lang="es-ES_tradnl" dirty="0" smtClean="0"/>
              <a:t>INMADUROS</a:t>
            </a:r>
            <a:r>
              <a:rPr lang="es-ES_tradnl" b="1" dirty="0" smtClean="0"/>
              <a:t> </a:t>
            </a:r>
            <a:r>
              <a:rPr lang="es-ES_tradnl" dirty="0"/>
              <a:t>texturalmente son aquellos que tienen más del 5% de matriz fina, los cantos están poco redondeados y la dispersión de los tamaños de grano es </a:t>
            </a:r>
            <a:r>
              <a:rPr lang="es-ES_tradnl" dirty="0" smtClean="0"/>
              <a:t>elevada.</a:t>
            </a:r>
          </a:p>
          <a:p>
            <a:pPr lvl="0"/>
            <a:r>
              <a:rPr lang="es-ES_tradnl" dirty="0" smtClean="0"/>
              <a:t>Sedimentos</a:t>
            </a:r>
            <a:r>
              <a:rPr lang="es-ES_tradnl" dirty="0"/>
              <a:t> </a:t>
            </a:r>
            <a:r>
              <a:rPr lang="es-ES_tradnl" dirty="0" smtClean="0"/>
              <a:t>    </a:t>
            </a:r>
            <a:r>
              <a:rPr lang="es-ES_tradnl" sz="1800" dirty="0" smtClean="0"/>
              <a:t>SUPERMADUROS</a:t>
            </a:r>
            <a:r>
              <a:rPr lang="es-ES_tradnl" dirty="0"/>
              <a:t> son aquellos que no presentan fracción fina, los cantos están bien redondeados y la dispersión de los tamaños de grano es </a:t>
            </a:r>
            <a:r>
              <a:rPr lang="es-ES_tradnl" dirty="0" smtClean="0"/>
              <a:t>baja. </a:t>
            </a:r>
          </a:p>
          <a:p>
            <a:pPr lvl="0"/>
            <a:r>
              <a:rPr lang="es-ES_tradnl" dirty="0" smtClean="0"/>
              <a:t>Entre </a:t>
            </a:r>
            <a:r>
              <a:rPr lang="es-ES_tradnl" dirty="0"/>
              <a:t>ambos existen términos intermedios denominados </a:t>
            </a:r>
            <a:r>
              <a:rPr lang="es-ES_tradnl" dirty="0" smtClean="0"/>
              <a:t> </a:t>
            </a:r>
            <a:r>
              <a:rPr lang="es-ES_tradnl" sz="2000" dirty="0" smtClean="0"/>
              <a:t>SUBMADUROS </a:t>
            </a:r>
            <a:r>
              <a:rPr lang="es-ES_tradnl" dirty="0" smtClean="0"/>
              <a:t>y MADUROS.</a:t>
            </a:r>
            <a:endParaRPr lang="es-GT" dirty="0" smtClean="0"/>
          </a:p>
          <a:p>
            <a:endParaRPr lang="es-GT" dirty="0"/>
          </a:p>
        </p:txBody>
      </p:sp>
    </p:spTree>
    <p:extLst>
      <p:ext uri="{BB962C8B-B14F-4D97-AF65-F5344CB8AC3E}">
        <p14:creationId xmlns:p14="http://schemas.microsoft.com/office/powerpoint/2010/main" val="360151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gr.es/~agcasco/msecgeol/secciones/petro/images/sed/02_det_1.gif"/>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57250" y="836712"/>
            <a:ext cx="7243142" cy="4729063"/>
          </a:xfrm>
          <a:prstGeom prst="rect">
            <a:avLst/>
          </a:prstGeom>
          <a:noFill/>
          <a:ln>
            <a:noFill/>
          </a:ln>
        </p:spPr>
      </p:pic>
    </p:spTree>
    <p:extLst>
      <p:ext uri="{BB962C8B-B14F-4D97-AF65-F5344CB8AC3E}">
        <p14:creationId xmlns:p14="http://schemas.microsoft.com/office/powerpoint/2010/main" val="3415456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32656"/>
            <a:ext cx="7467600" cy="6141296"/>
          </a:xfrm>
        </p:spPr>
        <p:txBody>
          <a:bodyPr>
            <a:normAutofit/>
          </a:bodyPr>
          <a:lstStyle/>
          <a:p>
            <a:r>
              <a:rPr lang="es-ES_tradnl" dirty="0"/>
              <a:t>La </a:t>
            </a:r>
            <a:r>
              <a:rPr lang="es-ES_tradnl" b="1" i="1" dirty="0"/>
              <a:t>porosidad </a:t>
            </a:r>
            <a:r>
              <a:rPr lang="es-ES_tradnl" dirty="0"/>
              <a:t>es el volumen total de la roca ocupado por espacios vacíos (rellenos de aire), y se expresa en porcentajes en volumen:</a:t>
            </a:r>
            <a:endParaRPr lang="es-GT" dirty="0"/>
          </a:p>
          <a:p>
            <a:pPr marL="0" indent="0" algn="ctr">
              <a:buNone/>
            </a:pPr>
            <a:r>
              <a:rPr lang="es-ES_tradnl" sz="2000" dirty="0"/>
              <a:t>Porosidad: (Volumen de poros)/(Volumen total) * 100</a:t>
            </a:r>
            <a:endParaRPr lang="es-GT" sz="2000" dirty="0"/>
          </a:p>
          <a:p>
            <a:r>
              <a:rPr lang="es-ES_tradnl" dirty="0"/>
              <a:t>El </a:t>
            </a:r>
            <a:r>
              <a:rPr lang="es-ES_tradnl" b="1" i="1" dirty="0"/>
              <a:t>empaquetamiento </a:t>
            </a:r>
            <a:r>
              <a:rPr lang="es-ES_tradnl" dirty="0" smtClean="0"/>
              <a:t>la </a:t>
            </a:r>
            <a:r>
              <a:rPr lang="es-ES_tradnl" dirty="0"/>
              <a:t>proporción de espacios vacíos o rellenos por cemento o fracción arcillosa fina existentes entre los granos o clastos. Esta característica controla </a:t>
            </a:r>
            <a:r>
              <a:rPr lang="es-ES_tradnl" dirty="0" smtClean="0"/>
              <a:t>la </a:t>
            </a:r>
            <a:r>
              <a:rPr lang="es-ES_tradnl" dirty="0"/>
              <a:t>porosidad de la </a:t>
            </a:r>
            <a:r>
              <a:rPr lang="es-ES_tradnl" dirty="0" smtClean="0"/>
              <a:t>roca.</a:t>
            </a:r>
          </a:p>
          <a:p>
            <a:endParaRPr lang="es-ES_tradnl" dirty="0"/>
          </a:p>
          <a:p>
            <a:pPr marL="0" indent="0">
              <a:buNone/>
            </a:pPr>
            <a:r>
              <a:rPr lang="es-ES_tradnl" dirty="0"/>
              <a:t>S</a:t>
            </a:r>
            <a:r>
              <a:rPr lang="es-ES_tradnl" dirty="0" smtClean="0"/>
              <a:t>on </a:t>
            </a:r>
            <a:r>
              <a:rPr lang="es-ES_tradnl" dirty="0"/>
              <a:t>esenciales al evaluar el transporte de agua por el interior del sistema poroso de las rocas de </a:t>
            </a:r>
            <a:r>
              <a:rPr lang="es-ES_tradnl" dirty="0" smtClean="0"/>
              <a:t>construcción. </a:t>
            </a:r>
            <a:endParaRPr lang="es-GT" dirty="0"/>
          </a:p>
        </p:txBody>
      </p:sp>
    </p:spTree>
    <p:extLst>
      <p:ext uri="{BB962C8B-B14F-4D97-AF65-F5344CB8AC3E}">
        <p14:creationId xmlns:p14="http://schemas.microsoft.com/office/powerpoint/2010/main" val="33435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ugr.es/~agcasco/msecgeol/secciones/petro/images/sed/02_det_7.pn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416824" cy="5184576"/>
          </a:xfrm>
          <a:prstGeom prst="rect">
            <a:avLst/>
          </a:prstGeom>
          <a:noFill/>
          <a:ln>
            <a:noFill/>
          </a:ln>
        </p:spPr>
      </p:pic>
      <p:sp>
        <p:nvSpPr>
          <p:cNvPr id="5" name="4 CuadroTexto"/>
          <p:cNvSpPr txBox="1"/>
          <p:nvPr/>
        </p:nvSpPr>
        <p:spPr>
          <a:xfrm rot="19983489">
            <a:off x="305844" y="3651516"/>
            <a:ext cx="144016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sz="1600" dirty="0">
                <a:solidFill>
                  <a:schemeClr val="accent3">
                    <a:lumMod val="60000"/>
                    <a:lumOff val="40000"/>
                  </a:schemeClr>
                </a:solidFill>
              </a:rPr>
              <a:t>clastos suspendidos</a:t>
            </a:r>
            <a:endParaRPr lang="es-GT" sz="1600" dirty="0">
              <a:solidFill>
                <a:schemeClr val="accent3">
                  <a:lumMod val="60000"/>
                  <a:lumOff val="40000"/>
                </a:schemeClr>
              </a:solidFill>
            </a:endParaRPr>
          </a:p>
        </p:txBody>
      </p:sp>
      <p:cxnSp>
        <p:nvCxnSpPr>
          <p:cNvPr id="7" name="6 Conector recto de flecha"/>
          <p:cNvCxnSpPr>
            <a:endCxn id="5" idx="2"/>
          </p:cNvCxnSpPr>
          <p:nvPr/>
        </p:nvCxnSpPr>
        <p:spPr>
          <a:xfrm flipH="1" flipV="1">
            <a:off x="1158401" y="4204557"/>
            <a:ext cx="173239" cy="11686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331640" y="1772816"/>
            <a:ext cx="172819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sz="1200" dirty="0">
                <a:solidFill>
                  <a:schemeClr val="accent3">
                    <a:lumMod val="60000"/>
                    <a:lumOff val="40000"/>
                  </a:schemeClr>
                </a:solidFill>
              </a:rPr>
              <a:t>clastos parcialmente suspendidos y </a:t>
            </a:r>
            <a:r>
              <a:rPr lang="es-ES_tradnl" sz="1200" dirty="0" smtClean="0">
                <a:solidFill>
                  <a:schemeClr val="accent3">
                    <a:lumMod val="60000"/>
                    <a:lumOff val="40000"/>
                  </a:schemeClr>
                </a:solidFill>
              </a:rPr>
              <a:t>con </a:t>
            </a:r>
            <a:r>
              <a:rPr lang="es-ES_tradnl" sz="1200" dirty="0">
                <a:solidFill>
                  <a:schemeClr val="accent3">
                    <a:lumMod val="60000"/>
                    <a:lumOff val="40000"/>
                  </a:schemeClr>
                </a:solidFill>
              </a:rPr>
              <a:t>contactos puntuales</a:t>
            </a:r>
            <a:endParaRPr lang="es-GT" sz="1200" dirty="0">
              <a:solidFill>
                <a:schemeClr val="accent3">
                  <a:lumMod val="60000"/>
                  <a:lumOff val="40000"/>
                </a:schemeClr>
              </a:solidFill>
            </a:endParaRPr>
          </a:p>
        </p:txBody>
      </p:sp>
      <p:cxnSp>
        <p:nvCxnSpPr>
          <p:cNvPr id="10" name="9 Conector recto de flecha"/>
          <p:cNvCxnSpPr>
            <a:endCxn id="8" idx="2"/>
          </p:cNvCxnSpPr>
          <p:nvPr/>
        </p:nvCxnSpPr>
        <p:spPr>
          <a:xfrm flipH="1" flipV="1">
            <a:off x="2195736" y="2419147"/>
            <a:ext cx="360040" cy="29540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2915816" y="3604392"/>
            <a:ext cx="144016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sz="1200" dirty="0" smtClean="0">
                <a:solidFill>
                  <a:schemeClr val="accent3">
                    <a:lumMod val="60000"/>
                    <a:lumOff val="40000"/>
                  </a:schemeClr>
                </a:solidFill>
              </a:rPr>
              <a:t>clastos </a:t>
            </a:r>
            <a:r>
              <a:rPr lang="es-ES_tradnl" sz="1200" dirty="0">
                <a:solidFill>
                  <a:schemeClr val="accent3">
                    <a:lumMod val="60000"/>
                    <a:lumOff val="40000"/>
                  </a:schemeClr>
                </a:solidFill>
              </a:rPr>
              <a:t>en contactos puntuales y lineales pero con espacios entre ellos</a:t>
            </a:r>
            <a:endParaRPr lang="es-GT" sz="1200" dirty="0">
              <a:solidFill>
                <a:schemeClr val="accent3">
                  <a:lumMod val="60000"/>
                  <a:lumOff val="40000"/>
                </a:schemeClr>
              </a:solidFill>
            </a:endParaRPr>
          </a:p>
        </p:txBody>
      </p:sp>
      <p:cxnSp>
        <p:nvCxnSpPr>
          <p:cNvPr id="15" name="14 Conector recto de flecha"/>
          <p:cNvCxnSpPr>
            <a:endCxn id="12" idx="2"/>
          </p:cNvCxnSpPr>
          <p:nvPr/>
        </p:nvCxnSpPr>
        <p:spPr>
          <a:xfrm flipV="1">
            <a:off x="3635896" y="4804721"/>
            <a:ext cx="0" cy="5684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4932040" y="3157518"/>
            <a:ext cx="136815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sz="1400" dirty="0">
                <a:solidFill>
                  <a:schemeClr val="accent3">
                    <a:lumMod val="60000"/>
                    <a:lumOff val="40000"/>
                  </a:schemeClr>
                </a:solidFill>
              </a:rPr>
              <a:t>clastos totalmente en contacto</a:t>
            </a:r>
            <a:endParaRPr lang="es-GT" sz="1400" dirty="0">
              <a:solidFill>
                <a:schemeClr val="accent3">
                  <a:lumMod val="60000"/>
                  <a:lumOff val="40000"/>
                </a:schemeClr>
              </a:solidFill>
            </a:endParaRPr>
          </a:p>
        </p:txBody>
      </p:sp>
      <p:cxnSp>
        <p:nvCxnSpPr>
          <p:cNvPr id="18" name="17 Conector recto de flecha"/>
          <p:cNvCxnSpPr/>
          <p:nvPr/>
        </p:nvCxnSpPr>
        <p:spPr>
          <a:xfrm flipV="1">
            <a:off x="5364088" y="3896182"/>
            <a:ext cx="252028" cy="14770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6660232" y="2419147"/>
            <a:ext cx="1512168"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sz="1400" dirty="0">
                <a:solidFill>
                  <a:schemeClr val="accent3">
                    <a:lumMod val="60000"/>
                    <a:lumOff val="40000"/>
                  </a:schemeClr>
                </a:solidFill>
              </a:rPr>
              <a:t>clastos totalmente en contacto e </a:t>
            </a:r>
            <a:r>
              <a:rPr lang="es-ES_tradnl" sz="1400" dirty="0" err="1">
                <a:solidFill>
                  <a:schemeClr val="accent3">
                    <a:lumMod val="60000"/>
                    <a:lumOff val="40000"/>
                  </a:schemeClr>
                </a:solidFill>
              </a:rPr>
              <a:t>interpenetrados</a:t>
            </a:r>
            <a:endParaRPr lang="es-GT" sz="1400" dirty="0">
              <a:solidFill>
                <a:schemeClr val="accent3">
                  <a:lumMod val="60000"/>
                  <a:lumOff val="40000"/>
                </a:schemeClr>
              </a:solidFill>
            </a:endParaRPr>
          </a:p>
        </p:txBody>
      </p:sp>
      <p:cxnSp>
        <p:nvCxnSpPr>
          <p:cNvPr id="21" name="20 Conector recto de flecha"/>
          <p:cNvCxnSpPr>
            <a:endCxn id="19" idx="2"/>
          </p:cNvCxnSpPr>
          <p:nvPr/>
        </p:nvCxnSpPr>
        <p:spPr>
          <a:xfrm flipV="1">
            <a:off x="7020272" y="3373254"/>
            <a:ext cx="396044" cy="19999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87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ircle(in)">
                                      <p:cBhvr>
                                        <p:cTn id="51" dur="2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ircle(in)">
                                      <p:cBhvr>
                                        <p:cTn id="6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t>Clasificación General de las rocas</a:t>
            </a:r>
            <a:r>
              <a:rPr lang="es-GT" dirty="0"/>
              <a:t/>
            </a:r>
            <a:br>
              <a:rPr lang="es-GT" dirty="0"/>
            </a:br>
            <a:endParaRPr lang="es-GT" dirty="0"/>
          </a:p>
        </p:txBody>
      </p:sp>
      <p:sp>
        <p:nvSpPr>
          <p:cNvPr id="3" name="2 Marcador de contenido"/>
          <p:cNvSpPr>
            <a:spLocks noGrp="1"/>
          </p:cNvSpPr>
          <p:nvPr>
            <p:ph sz="quarter" idx="1"/>
          </p:nvPr>
        </p:nvSpPr>
        <p:spPr/>
        <p:txBody>
          <a:bodyPr/>
          <a:lstStyle/>
          <a:p>
            <a:pPr lvl="0"/>
            <a:r>
              <a:rPr lang="es-ES" b="1" dirty="0">
                <a:solidFill>
                  <a:srgbClr val="FF0000"/>
                </a:solidFill>
              </a:rPr>
              <a:t>Rocas sedimentarias Detríticas o </a:t>
            </a:r>
            <a:r>
              <a:rPr lang="es-ES" b="1" dirty="0" smtClean="0">
                <a:solidFill>
                  <a:srgbClr val="FF0000"/>
                </a:solidFill>
              </a:rPr>
              <a:t>Clásticas:</a:t>
            </a:r>
            <a:endParaRPr lang="es-GT" b="1" dirty="0">
              <a:solidFill>
                <a:srgbClr val="FF0000"/>
              </a:solidFill>
            </a:endParaRPr>
          </a:p>
          <a:p>
            <a:pPr marL="0" indent="0">
              <a:buNone/>
            </a:pPr>
            <a:r>
              <a:rPr lang="es-ES" sz="2800" dirty="0"/>
              <a:t>Son acumulaciones mecánicas de partículas o sedimentos de rocas preexistentes denominadas “detritus” o “clastos” formados por los materiales producto de la intemperie y la erosión en la superficie; éstos son transportados y finalmente depositados, por lo que presentan una textura denominada clástica. </a:t>
            </a:r>
            <a:endParaRPr lang="es-GT" sz="2800" dirty="0"/>
          </a:p>
        </p:txBody>
      </p:sp>
    </p:spTree>
    <p:extLst>
      <p:ext uri="{BB962C8B-B14F-4D97-AF65-F5344CB8AC3E}">
        <p14:creationId xmlns:p14="http://schemas.microsoft.com/office/powerpoint/2010/main" val="13016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30506353"/>
              </p:ext>
            </p:extLst>
          </p:nvPr>
        </p:nvGraphicFramePr>
        <p:xfrm>
          <a:off x="593562" y="269199"/>
          <a:ext cx="6823247" cy="6031569"/>
        </p:xfrm>
        <a:graphic>
          <a:graphicData uri="http://schemas.openxmlformats.org/drawingml/2006/table">
            <a:tbl>
              <a:tblPr firstRow="1" firstCol="1" bandRow="1">
                <a:tableStyleId>{5C22544A-7EE6-4342-B048-85BDC9FD1C3A}</a:tableStyleId>
              </a:tblPr>
              <a:tblGrid>
                <a:gridCol w="1419940"/>
                <a:gridCol w="910723"/>
                <a:gridCol w="2246292"/>
                <a:gridCol w="2246292"/>
              </a:tblGrid>
              <a:tr h="352914">
                <a:tc gridSpan="4">
                  <a:txBody>
                    <a:bodyPr/>
                    <a:lstStyle/>
                    <a:p>
                      <a:pPr algn="ctr">
                        <a:lnSpc>
                          <a:spcPct val="115000"/>
                        </a:lnSpc>
                        <a:spcAft>
                          <a:spcPts val="1200"/>
                        </a:spcAft>
                      </a:pPr>
                      <a:r>
                        <a:rPr lang="es-GT" sz="1050" dirty="0">
                          <a:effectLst/>
                        </a:rPr>
                        <a:t>ROCAS SEDIMENTARIAS DETRÍTICAS</a:t>
                      </a:r>
                      <a:endParaRPr lang="es-GT" sz="1100" dirty="0">
                        <a:effectLst/>
                        <a:latin typeface="Calibri"/>
                        <a:ea typeface="Calibri"/>
                        <a:cs typeface="Times New Roman"/>
                      </a:endParaRPr>
                    </a:p>
                  </a:txBody>
                  <a:tcPr marL="47625" marR="47625" marT="47625" marB="47625" anchor="b"/>
                </a:tc>
                <a:tc hMerge="1">
                  <a:txBody>
                    <a:bodyPr/>
                    <a:lstStyle/>
                    <a:p>
                      <a:endParaRPr lang="es-GT"/>
                    </a:p>
                  </a:txBody>
                  <a:tcPr/>
                </a:tc>
                <a:tc hMerge="1">
                  <a:txBody>
                    <a:bodyPr/>
                    <a:lstStyle/>
                    <a:p>
                      <a:endParaRPr lang="es-GT"/>
                    </a:p>
                  </a:txBody>
                  <a:tcPr/>
                </a:tc>
                <a:tc hMerge="1">
                  <a:txBody>
                    <a:bodyPr/>
                    <a:lstStyle/>
                    <a:p>
                      <a:endParaRPr lang="es-GT"/>
                    </a:p>
                  </a:txBody>
                  <a:tcPr/>
                </a:tc>
              </a:tr>
              <a:tr h="352914">
                <a:tc>
                  <a:txBody>
                    <a:bodyPr/>
                    <a:lstStyle/>
                    <a:p>
                      <a:pPr algn="ctr">
                        <a:lnSpc>
                          <a:spcPct val="115000"/>
                        </a:lnSpc>
                        <a:spcAft>
                          <a:spcPts val="0"/>
                        </a:spcAft>
                      </a:pPr>
                      <a:r>
                        <a:rPr lang="es-GT" sz="1050" dirty="0">
                          <a:effectLst/>
                        </a:rPr>
                        <a:t>SEDIMENTO</a:t>
                      </a:r>
                      <a:endParaRPr lang="es-GT" sz="1100" dirty="0">
                        <a:effectLst/>
                        <a:latin typeface="Calibri"/>
                        <a:ea typeface="Calibri"/>
                        <a:cs typeface="Times New Roman"/>
                      </a:endParaRPr>
                    </a:p>
                  </a:txBody>
                  <a:tcPr marL="47625" marR="47625" marT="47625" marB="47625" anchor="b"/>
                </a:tc>
                <a:tc>
                  <a:txBody>
                    <a:bodyPr/>
                    <a:lstStyle/>
                    <a:p>
                      <a:pPr algn="ctr">
                        <a:lnSpc>
                          <a:spcPct val="115000"/>
                        </a:lnSpc>
                        <a:spcAft>
                          <a:spcPts val="0"/>
                        </a:spcAft>
                      </a:pPr>
                      <a:r>
                        <a:rPr lang="es-GT" sz="1050">
                          <a:effectLst/>
                        </a:rPr>
                        <a:t>TAMAÑO</a:t>
                      </a:r>
                      <a:endParaRPr lang="es-GT" sz="1100">
                        <a:effectLst/>
                        <a:latin typeface="Calibri"/>
                        <a:ea typeface="Calibri"/>
                        <a:cs typeface="Times New Roman"/>
                      </a:endParaRPr>
                    </a:p>
                  </a:txBody>
                  <a:tcPr marL="47625" marR="47625" marT="47625" marB="47625" anchor="b"/>
                </a:tc>
                <a:tc>
                  <a:txBody>
                    <a:bodyPr/>
                    <a:lstStyle/>
                    <a:p>
                      <a:pPr algn="ctr">
                        <a:lnSpc>
                          <a:spcPct val="115000"/>
                        </a:lnSpc>
                        <a:spcAft>
                          <a:spcPts val="0"/>
                        </a:spcAft>
                      </a:pPr>
                      <a:r>
                        <a:rPr lang="es-GT" sz="1050">
                          <a:effectLst/>
                        </a:rPr>
                        <a:t>DESCRIPCIÓN</a:t>
                      </a:r>
                      <a:endParaRPr lang="es-GT" sz="1100">
                        <a:effectLst/>
                        <a:latin typeface="Calibri"/>
                        <a:ea typeface="Calibri"/>
                        <a:cs typeface="Times New Roman"/>
                      </a:endParaRPr>
                    </a:p>
                  </a:txBody>
                  <a:tcPr marL="47625" marR="47625" marT="47625" marB="47625" anchor="b"/>
                </a:tc>
                <a:tc>
                  <a:txBody>
                    <a:bodyPr/>
                    <a:lstStyle/>
                    <a:p>
                      <a:pPr algn="ctr">
                        <a:lnSpc>
                          <a:spcPct val="115000"/>
                        </a:lnSpc>
                        <a:spcAft>
                          <a:spcPts val="0"/>
                        </a:spcAft>
                      </a:pPr>
                      <a:r>
                        <a:rPr lang="es-GT" sz="1050">
                          <a:effectLst/>
                        </a:rPr>
                        <a:t>ROCA</a:t>
                      </a:r>
                      <a:endParaRPr lang="es-GT" sz="1100">
                        <a:effectLst/>
                        <a:latin typeface="Calibri"/>
                        <a:ea typeface="Calibri"/>
                        <a:cs typeface="Times New Roman"/>
                      </a:endParaRPr>
                    </a:p>
                  </a:txBody>
                  <a:tcPr marL="47625" marR="47625" marT="47625" marB="47625" anchor="b"/>
                </a:tc>
              </a:tr>
              <a:tr h="1233688">
                <a:tc rowSpan="2">
                  <a:txBody>
                    <a:bodyPr/>
                    <a:lstStyle/>
                    <a:p>
                      <a:pPr>
                        <a:lnSpc>
                          <a:spcPct val="115000"/>
                        </a:lnSpc>
                        <a:spcAft>
                          <a:spcPts val="0"/>
                        </a:spcAft>
                      </a:pPr>
                      <a:r>
                        <a:rPr lang="es-GT" sz="1050">
                          <a:effectLst/>
                        </a:rPr>
                        <a:t>Grava</a:t>
                      </a:r>
                      <a:endParaRPr lang="es-GT" sz="1100">
                        <a:effectLst/>
                      </a:endParaRPr>
                    </a:p>
                    <a:p>
                      <a:pPr>
                        <a:lnSpc>
                          <a:spcPct val="115000"/>
                        </a:lnSpc>
                        <a:spcAft>
                          <a:spcPts val="0"/>
                        </a:spcAft>
                      </a:pPr>
                      <a:r>
                        <a:rPr lang="es-GT" sz="1050">
                          <a:effectLst/>
                        </a:rPr>
                        <a:t> </a:t>
                      </a:r>
                      <a:endParaRPr lang="es-GT" sz="1100">
                        <a:effectLst/>
                      </a:endParaRPr>
                    </a:p>
                    <a:p>
                      <a:pPr>
                        <a:lnSpc>
                          <a:spcPct val="115000"/>
                        </a:lnSpc>
                        <a:spcAft>
                          <a:spcPts val="0"/>
                        </a:spcAft>
                      </a:pPr>
                      <a:r>
                        <a:rPr lang="es-GT" sz="1050">
                          <a:effectLst/>
                        </a:rPr>
                        <a:t> </a:t>
                      </a:r>
                      <a:endParaRPr lang="es-GT" sz="1100">
                        <a:effectLst/>
                        <a:latin typeface="Calibri"/>
                        <a:ea typeface="Calibri"/>
                        <a:cs typeface="Times New Roman"/>
                      </a:endParaRPr>
                    </a:p>
                  </a:txBody>
                  <a:tcPr marL="47625" marR="47625" marT="47625" marB="47625" anchor="b"/>
                </a:tc>
                <a:tc rowSpan="2">
                  <a:txBody>
                    <a:bodyPr/>
                    <a:lstStyle/>
                    <a:p>
                      <a:pPr>
                        <a:lnSpc>
                          <a:spcPct val="115000"/>
                        </a:lnSpc>
                        <a:spcAft>
                          <a:spcPts val="0"/>
                        </a:spcAft>
                      </a:pPr>
                      <a:r>
                        <a:rPr lang="es-GT" sz="1050">
                          <a:effectLst/>
                        </a:rPr>
                        <a:t>&gt;2mm</a:t>
                      </a:r>
                      <a:endParaRPr lang="es-GT" sz="1100">
                        <a:effectLst/>
                      </a:endParaRPr>
                    </a:p>
                    <a:p>
                      <a:pPr>
                        <a:lnSpc>
                          <a:spcPct val="115000"/>
                        </a:lnSpc>
                        <a:spcAft>
                          <a:spcPts val="0"/>
                        </a:spcAft>
                      </a:pPr>
                      <a:r>
                        <a:rPr lang="es-GT" sz="1050">
                          <a:effectLst/>
                        </a:rPr>
                        <a:t> </a:t>
                      </a:r>
                      <a:endParaRPr lang="es-GT" sz="1100">
                        <a:effectLst/>
                      </a:endParaRPr>
                    </a:p>
                    <a:p>
                      <a:pPr>
                        <a:lnSpc>
                          <a:spcPct val="115000"/>
                        </a:lnSpc>
                        <a:spcAft>
                          <a:spcPts val="0"/>
                        </a:spcAft>
                      </a:pPr>
                      <a:r>
                        <a:rPr lang="es-GT" sz="1050">
                          <a:effectLst/>
                        </a:rPr>
                        <a:t> </a:t>
                      </a:r>
                      <a:endParaRPr lang="es-GT" sz="1100">
                        <a:effectLst/>
                        <a:latin typeface="Calibri"/>
                        <a:ea typeface="Calibri"/>
                        <a:cs typeface="Times New Roman"/>
                      </a:endParaRPr>
                    </a:p>
                  </a:txBody>
                  <a:tcPr marL="47625" marR="47625" marT="47625" marB="47625" anchor="b"/>
                </a:tc>
                <a:tc>
                  <a:txBody>
                    <a:bodyPr/>
                    <a:lstStyle/>
                    <a:p>
                      <a:pPr>
                        <a:lnSpc>
                          <a:spcPct val="115000"/>
                        </a:lnSpc>
                        <a:spcAft>
                          <a:spcPts val="0"/>
                        </a:spcAft>
                      </a:pPr>
                      <a:r>
                        <a:rPr lang="es-GT" sz="1050" dirty="0">
                          <a:effectLst/>
                        </a:rPr>
                        <a:t>Partículas redondeadas</a:t>
                      </a:r>
                      <a:endParaRPr lang="es-GT" sz="1100" dirty="0">
                        <a:effectLst/>
                      </a:endParaRPr>
                    </a:p>
                    <a:p>
                      <a:pPr>
                        <a:lnSpc>
                          <a:spcPct val="115000"/>
                        </a:lnSpc>
                        <a:spcAft>
                          <a:spcPts val="0"/>
                        </a:spcAft>
                      </a:pPr>
                      <a:r>
                        <a:rPr lang="es-GT" sz="1050" dirty="0">
                          <a:effectLst/>
                        </a:rPr>
                        <a:t> </a:t>
                      </a:r>
                      <a:endParaRPr lang="es-GT" sz="1100" dirty="0">
                        <a:effectLst/>
                        <a:latin typeface="Calibri"/>
                        <a:ea typeface="Calibri"/>
                        <a:cs typeface="Times New Roman"/>
                      </a:endParaRPr>
                    </a:p>
                  </a:txBody>
                  <a:tcPr marL="47625" marR="47625" marT="47625" marB="47625" anchor="b"/>
                </a:tc>
                <a:tc>
                  <a:txBody>
                    <a:bodyPr/>
                    <a:lstStyle/>
                    <a:p>
                      <a:pPr>
                        <a:lnSpc>
                          <a:spcPct val="115000"/>
                        </a:lnSpc>
                        <a:spcAft>
                          <a:spcPts val="0"/>
                        </a:spcAft>
                      </a:pPr>
                      <a:r>
                        <a:rPr lang="es-GT" sz="1050" dirty="0">
                          <a:effectLst/>
                        </a:rPr>
                        <a:t>Conglomerado</a:t>
                      </a:r>
                      <a:br>
                        <a:rPr lang="es-GT" sz="1050" dirty="0">
                          <a:effectLst/>
                        </a:rPr>
                      </a:br>
                      <a:endParaRPr lang="es-GT" sz="1100" dirty="0">
                        <a:effectLst/>
                        <a:latin typeface="Calibri"/>
                        <a:ea typeface="Calibri"/>
                        <a:cs typeface="Times New Roman"/>
                      </a:endParaRPr>
                    </a:p>
                  </a:txBody>
                  <a:tcPr marL="47625" marR="47625" marT="47625" marB="47625" anchor="b"/>
                </a:tc>
              </a:tr>
              <a:tr h="595793">
                <a:tc vMerge="1">
                  <a:txBody>
                    <a:bodyPr/>
                    <a:lstStyle/>
                    <a:p>
                      <a:endParaRPr lang="es-GT"/>
                    </a:p>
                  </a:txBody>
                  <a:tcPr/>
                </a:tc>
                <a:tc vMerge="1">
                  <a:txBody>
                    <a:bodyPr/>
                    <a:lstStyle/>
                    <a:p>
                      <a:endParaRPr lang="es-GT"/>
                    </a:p>
                  </a:txBody>
                  <a:tcPr/>
                </a:tc>
                <a:tc>
                  <a:txBody>
                    <a:bodyPr/>
                    <a:lstStyle/>
                    <a:p>
                      <a:pPr>
                        <a:lnSpc>
                          <a:spcPct val="115000"/>
                        </a:lnSpc>
                        <a:spcAft>
                          <a:spcPts val="0"/>
                        </a:spcAft>
                      </a:pPr>
                      <a:r>
                        <a:rPr lang="es-GT" sz="1050">
                          <a:effectLst/>
                        </a:rPr>
                        <a:t>Partículas angulosas</a:t>
                      </a:r>
                      <a:endParaRPr lang="es-GT" sz="1100">
                        <a:effectLst/>
                        <a:latin typeface="Calibri"/>
                        <a:ea typeface="Calibri"/>
                        <a:cs typeface="Times New Roman"/>
                      </a:endParaRPr>
                    </a:p>
                  </a:txBody>
                  <a:tcPr marL="47625" marR="47625" marT="47625" marB="47625" anchor="b"/>
                </a:tc>
                <a:tc>
                  <a:txBody>
                    <a:bodyPr/>
                    <a:lstStyle/>
                    <a:p>
                      <a:pPr>
                        <a:lnSpc>
                          <a:spcPct val="115000"/>
                        </a:lnSpc>
                        <a:spcAft>
                          <a:spcPts val="0"/>
                        </a:spcAft>
                      </a:pPr>
                      <a:r>
                        <a:rPr lang="es-GT" sz="1050">
                          <a:effectLst/>
                        </a:rPr>
                        <a:t>Brecha</a:t>
                      </a:r>
                      <a:br>
                        <a:rPr lang="es-GT" sz="1050">
                          <a:effectLst/>
                        </a:rPr>
                      </a:br>
                      <a:r>
                        <a:rPr lang="es-GT" sz="1050">
                          <a:effectLst/>
                        </a:rPr>
                        <a:t>Villa Madero, Mich.</a:t>
                      </a:r>
                      <a:endParaRPr lang="es-GT" sz="1100">
                        <a:effectLst/>
                        <a:latin typeface="Calibri"/>
                        <a:ea typeface="Calibri"/>
                        <a:cs typeface="Times New Roman"/>
                      </a:endParaRPr>
                    </a:p>
                  </a:txBody>
                  <a:tcPr marL="47625" marR="47625" marT="47625" marB="47625" anchor="b"/>
                </a:tc>
              </a:tr>
              <a:tr h="1233688">
                <a:tc rowSpan="3">
                  <a:txBody>
                    <a:bodyPr/>
                    <a:lstStyle/>
                    <a:p>
                      <a:pPr>
                        <a:lnSpc>
                          <a:spcPct val="115000"/>
                        </a:lnSpc>
                        <a:spcAft>
                          <a:spcPts val="0"/>
                        </a:spcAft>
                      </a:pPr>
                      <a:r>
                        <a:rPr lang="es-GT" sz="1050">
                          <a:effectLst/>
                        </a:rPr>
                        <a:t>Arena</a:t>
                      </a:r>
                      <a:endParaRPr lang="es-GT" sz="1100">
                        <a:effectLst/>
                      </a:endParaRPr>
                    </a:p>
                    <a:p>
                      <a:pPr>
                        <a:lnSpc>
                          <a:spcPct val="115000"/>
                        </a:lnSpc>
                        <a:spcAft>
                          <a:spcPts val="0"/>
                        </a:spcAft>
                      </a:pPr>
                      <a:r>
                        <a:rPr lang="es-GT" sz="1050">
                          <a:effectLst/>
                        </a:rPr>
                        <a:t> </a:t>
                      </a:r>
                      <a:endParaRPr lang="es-GT" sz="1100">
                        <a:effectLst/>
                      </a:endParaRPr>
                    </a:p>
                    <a:p>
                      <a:pPr>
                        <a:lnSpc>
                          <a:spcPct val="115000"/>
                        </a:lnSpc>
                        <a:spcAft>
                          <a:spcPts val="0"/>
                        </a:spcAft>
                      </a:pPr>
                      <a:r>
                        <a:rPr lang="es-GT" sz="1050">
                          <a:effectLst/>
                        </a:rPr>
                        <a:t> </a:t>
                      </a:r>
                      <a:endParaRPr lang="es-GT" sz="1100">
                        <a:effectLst/>
                        <a:latin typeface="Calibri"/>
                        <a:ea typeface="Calibri"/>
                        <a:cs typeface="Times New Roman"/>
                      </a:endParaRPr>
                    </a:p>
                  </a:txBody>
                  <a:tcPr marL="47625" marR="47625" marT="47625" marB="47625" anchor="b"/>
                </a:tc>
                <a:tc rowSpan="3">
                  <a:txBody>
                    <a:bodyPr/>
                    <a:lstStyle/>
                    <a:p>
                      <a:pPr>
                        <a:lnSpc>
                          <a:spcPct val="115000"/>
                        </a:lnSpc>
                        <a:spcAft>
                          <a:spcPts val="0"/>
                        </a:spcAft>
                      </a:pPr>
                      <a:r>
                        <a:rPr lang="es-GT" sz="1050">
                          <a:effectLst/>
                        </a:rPr>
                        <a:t>1/16 a 2mm</a:t>
                      </a:r>
                      <a:endParaRPr lang="es-GT" sz="1100">
                        <a:effectLst/>
                      </a:endParaRPr>
                    </a:p>
                    <a:p>
                      <a:pPr>
                        <a:lnSpc>
                          <a:spcPct val="115000"/>
                        </a:lnSpc>
                        <a:spcAft>
                          <a:spcPts val="0"/>
                        </a:spcAft>
                      </a:pPr>
                      <a:r>
                        <a:rPr lang="es-GT" sz="1050">
                          <a:effectLst/>
                        </a:rPr>
                        <a:t> </a:t>
                      </a:r>
                      <a:endParaRPr lang="es-GT" sz="1100">
                        <a:effectLst/>
                      </a:endParaRPr>
                    </a:p>
                    <a:p>
                      <a:pPr>
                        <a:lnSpc>
                          <a:spcPct val="115000"/>
                        </a:lnSpc>
                        <a:spcAft>
                          <a:spcPts val="0"/>
                        </a:spcAft>
                      </a:pPr>
                      <a:r>
                        <a:rPr lang="es-GT" sz="1050">
                          <a:effectLst/>
                        </a:rPr>
                        <a:t> </a:t>
                      </a:r>
                      <a:endParaRPr lang="es-GT" sz="1100">
                        <a:effectLst/>
                        <a:latin typeface="Calibri"/>
                        <a:ea typeface="Calibri"/>
                        <a:cs typeface="Times New Roman"/>
                      </a:endParaRPr>
                    </a:p>
                  </a:txBody>
                  <a:tcPr marL="47625" marR="47625" marT="47625" marB="47625" anchor="b"/>
                </a:tc>
                <a:tc>
                  <a:txBody>
                    <a:bodyPr/>
                    <a:lstStyle/>
                    <a:p>
                      <a:pPr>
                        <a:lnSpc>
                          <a:spcPct val="115000"/>
                        </a:lnSpc>
                        <a:spcAft>
                          <a:spcPts val="0"/>
                        </a:spcAft>
                      </a:pPr>
                      <a:r>
                        <a:rPr lang="es-GT" sz="1050">
                          <a:effectLst/>
                        </a:rPr>
                        <a:t>Principalmente arena de cuarzo</a:t>
                      </a:r>
                      <a:endParaRPr lang="es-GT" sz="1100">
                        <a:effectLst/>
                      </a:endParaRPr>
                    </a:p>
                    <a:p>
                      <a:pPr>
                        <a:lnSpc>
                          <a:spcPct val="115000"/>
                        </a:lnSpc>
                        <a:spcAft>
                          <a:spcPts val="0"/>
                        </a:spcAft>
                      </a:pPr>
                      <a:r>
                        <a:rPr lang="es-GT" sz="1050">
                          <a:effectLst/>
                        </a:rPr>
                        <a:t> </a:t>
                      </a:r>
                      <a:endParaRPr lang="es-GT" sz="1100">
                        <a:effectLst/>
                        <a:latin typeface="Calibri"/>
                        <a:ea typeface="Calibri"/>
                        <a:cs typeface="Times New Roman"/>
                      </a:endParaRPr>
                    </a:p>
                  </a:txBody>
                  <a:tcPr marL="47625" marR="47625" marT="47625" marB="47625" anchor="b"/>
                </a:tc>
                <a:tc>
                  <a:txBody>
                    <a:bodyPr/>
                    <a:lstStyle/>
                    <a:p>
                      <a:pPr>
                        <a:lnSpc>
                          <a:spcPct val="115000"/>
                        </a:lnSpc>
                        <a:spcAft>
                          <a:spcPts val="0"/>
                        </a:spcAft>
                      </a:pPr>
                      <a:r>
                        <a:rPr lang="es-GT" sz="1050">
                          <a:effectLst/>
                        </a:rPr>
                        <a:t>Arenisca de cuarzo</a:t>
                      </a:r>
                      <a:br>
                        <a:rPr lang="es-GT" sz="1050">
                          <a:effectLst/>
                        </a:rPr>
                      </a:br>
                      <a:endParaRPr lang="es-GT" sz="1100">
                        <a:effectLst/>
                        <a:latin typeface="Calibri"/>
                        <a:ea typeface="Calibri"/>
                        <a:cs typeface="Times New Roman"/>
                      </a:endParaRPr>
                    </a:p>
                  </a:txBody>
                  <a:tcPr marL="47625" marR="47625" marT="47625" marB="47625" anchor="b"/>
                </a:tc>
              </a:tr>
              <a:tr h="595793">
                <a:tc vMerge="1">
                  <a:txBody>
                    <a:bodyPr/>
                    <a:lstStyle/>
                    <a:p>
                      <a:endParaRPr lang="es-GT"/>
                    </a:p>
                  </a:txBody>
                  <a:tcPr/>
                </a:tc>
                <a:tc vMerge="1">
                  <a:txBody>
                    <a:bodyPr/>
                    <a:lstStyle/>
                    <a:p>
                      <a:endParaRPr lang="es-GT"/>
                    </a:p>
                  </a:txBody>
                  <a:tcPr/>
                </a:tc>
                <a:tc>
                  <a:txBody>
                    <a:bodyPr/>
                    <a:lstStyle/>
                    <a:p>
                      <a:pPr>
                        <a:lnSpc>
                          <a:spcPct val="115000"/>
                        </a:lnSpc>
                        <a:spcAft>
                          <a:spcPts val="0"/>
                        </a:spcAft>
                      </a:pPr>
                      <a:r>
                        <a:rPr lang="es-GT" sz="1050">
                          <a:effectLst/>
                        </a:rPr>
                        <a:t>Cuarzo con &gt;25% de feldespato</a:t>
                      </a:r>
                      <a:endParaRPr lang="es-GT" sz="1100">
                        <a:effectLst/>
                        <a:latin typeface="Calibri"/>
                        <a:ea typeface="Calibri"/>
                        <a:cs typeface="Times New Roman"/>
                      </a:endParaRPr>
                    </a:p>
                  </a:txBody>
                  <a:tcPr marL="47625" marR="47625" marT="47625" marB="47625" anchor="b"/>
                </a:tc>
                <a:tc>
                  <a:txBody>
                    <a:bodyPr/>
                    <a:lstStyle/>
                    <a:p>
                      <a:pPr>
                        <a:lnSpc>
                          <a:spcPct val="115000"/>
                        </a:lnSpc>
                        <a:spcAft>
                          <a:spcPts val="0"/>
                        </a:spcAft>
                      </a:pPr>
                      <a:r>
                        <a:rPr lang="es-GT" sz="1050">
                          <a:effectLst/>
                        </a:rPr>
                        <a:t>Arkosa</a:t>
                      </a:r>
                      <a:endParaRPr lang="es-GT" sz="1100">
                        <a:effectLst/>
                        <a:latin typeface="Calibri"/>
                        <a:ea typeface="Calibri"/>
                        <a:cs typeface="Times New Roman"/>
                      </a:endParaRPr>
                    </a:p>
                  </a:txBody>
                  <a:tcPr marL="47625" marR="47625" marT="47625" marB="47625" anchor="b"/>
                </a:tc>
              </a:tr>
              <a:tr h="352746">
                <a:tc vMerge="1">
                  <a:txBody>
                    <a:bodyPr/>
                    <a:lstStyle/>
                    <a:p>
                      <a:endParaRPr lang="es-GT"/>
                    </a:p>
                  </a:txBody>
                  <a:tcPr/>
                </a:tc>
                <a:tc vMerge="1">
                  <a:txBody>
                    <a:bodyPr/>
                    <a:lstStyle/>
                    <a:p>
                      <a:endParaRPr lang="es-GT"/>
                    </a:p>
                  </a:txBody>
                  <a:tcPr/>
                </a:tc>
                <a:tc>
                  <a:txBody>
                    <a:bodyPr/>
                    <a:lstStyle/>
                    <a:p>
                      <a:pPr>
                        <a:lnSpc>
                          <a:spcPct val="115000"/>
                        </a:lnSpc>
                        <a:spcAft>
                          <a:spcPts val="0"/>
                        </a:spcAft>
                      </a:pPr>
                      <a:r>
                        <a:rPr lang="es-GT" sz="1050">
                          <a:effectLst/>
                        </a:rPr>
                        <a:t>&gt;25% de fragmentos de roca</a:t>
                      </a:r>
                      <a:endParaRPr lang="es-GT" sz="1100">
                        <a:effectLst/>
                        <a:latin typeface="Calibri"/>
                        <a:ea typeface="Calibri"/>
                        <a:cs typeface="Times New Roman"/>
                      </a:endParaRPr>
                    </a:p>
                  </a:txBody>
                  <a:tcPr marL="47625" marR="47625" marT="47625" marB="47625" anchor="b"/>
                </a:tc>
                <a:tc>
                  <a:txBody>
                    <a:bodyPr/>
                    <a:lstStyle/>
                    <a:p>
                      <a:pPr>
                        <a:lnSpc>
                          <a:spcPct val="115000"/>
                        </a:lnSpc>
                        <a:spcAft>
                          <a:spcPts val="0"/>
                        </a:spcAft>
                      </a:pPr>
                      <a:r>
                        <a:rPr lang="es-GT" sz="1050">
                          <a:effectLst/>
                        </a:rPr>
                        <a:t>Grawaca</a:t>
                      </a:r>
                      <a:endParaRPr lang="es-GT" sz="1100">
                        <a:effectLst/>
                        <a:latin typeface="Calibri"/>
                        <a:ea typeface="Calibri"/>
                        <a:cs typeface="Times New Roman"/>
                      </a:endParaRPr>
                    </a:p>
                  </a:txBody>
                  <a:tcPr marL="47625" marR="47625" marT="47625" marB="47625" anchor="b"/>
                </a:tc>
              </a:tr>
              <a:tr h="352746">
                <a:tc rowSpan="3">
                  <a:txBody>
                    <a:bodyPr/>
                    <a:lstStyle/>
                    <a:p>
                      <a:pPr>
                        <a:lnSpc>
                          <a:spcPct val="115000"/>
                        </a:lnSpc>
                        <a:spcAft>
                          <a:spcPts val="0"/>
                        </a:spcAft>
                      </a:pPr>
                      <a:r>
                        <a:rPr lang="es-GT" sz="1050">
                          <a:effectLst/>
                        </a:rPr>
                        <a:t>Lodo</a:t>
                      </a:r>
                      <a:endParaRPr lang="es-GT" sz="1100">
                        <a:effectLst/>
                      </a:endParaRPr>
                    </a:p>
                    <a:p>
                      <a:pPr>
                        <a:lnSpc>
                          <a:spcPct val="115000"/>
                        </a:lnSpc>
                        <a:spcAft>
                          <a:spcPts val="0"/>
                        </a:spcAft>
                      </a:pPr>
                      <a:r>
                        <a:rPr lang="es-GT" sz="1050">
                          <a:effectLst/>
                        </a:rPr>
                        <a:t> </a:t>
                      </a:r>
                      <a:endParaRPr lang="es-GT" sz="1100">
                        <a:effectLst/>
                      </a:endParaRPr>
                    </a:p>
                    <a:p>
                      <a:pPr>
                        <a:lnSpc>
                          <a:spcPct val="115000"/>
                        </a:lnSpc>
                        <a:spcAft>
                          <a:spcPts val="0"/>
                        </a:spcAft>
                      </a:pPr>
                      <a:r>
                        <a:rPr lang="es-GT" sz="1050">
                          <a:effectLst/>
                        </a:rPr>
                        <a:t> </a:t>
                      </a:r>
                      <a:endParaRPr lang="es-GT" sz="1100">
                        <a:effectLst/>
                        <a:latin typeface="Calibri"/>
                        <a:ea typeface="Calibri"/>
                        <a:cs typeface="Times New Roman"/>
                      </a:endParaRPr>
                    </a:p>
                  </a:txBody>
                  <a:tcPr marL="47625" marR="47625" marT="47625" marB="47625" anchor="b"/>
                </a:tc>
                <a:tc rowSpan="3">
                  <a:txBody>
                    <a:bodyPr/>
                    <a:lstStyle/>
                    <a:p>
                      <a:pPr>
                        <a:lnSpc>
                          <a:spcPct val="115000"/>
                        </a:lnSpc>
                        <a:spcAft>
                          <a:spcPts val="0"/>
                        </a:spcAft>
                      </a:pPr>
                      <a:r>
                        <a:rPr lang="es-GT" sz="1050">
                          <a:effectLst/>
                        </a:rPr>
                        <a:t>&lt;1/16mm</a:t>
                      </a:r>
                      <a:endParaRPr lang="es-GT" sz="1100">
                        <a:effectLst/>
                      </a:endParaRPr>
                    </a:p>
                    <a:p>
                      <a:pPr>
                        <a:lnSpc>
                          <a:spcPct val="115000"/>
                        </a:lnSpc>
                        <a:spcAft>
                          <a:spcPts val="0"/>
                        </a:spcAft>
                      </a:pPr>
                      <a:r>
                        <a:rPr lang="es-GT" sz="1050">
                          <a:effectLst/>
                        </a:rPr>
                        <a:t> </a:t>
                      </a:r>
                      <a:endParaRPr lang="es-GT" sz="1100">
                        <a:effectLst/>
                      </a:endParaRPr>
                    </a:p>
                    <a:p>
                      <a:pPr>
                        <a:lnSpc>
                          <a:spcPct val="115000"/>
                        </a:lnSpc>
                        <a:spcAft>
                          <a:spcPts val="0"/>
                        </a:spcAft>
                      </a:pPr>
                      <a:r>
                        <a:rPr lang="es-GT" sz="1050">
                          <a:effectLst/>
                        </a:rPr>
                        <a:t> </a:t>
                      </a:r>
                      <a:endParaRPr lang="es-GT" sz="1100">
                        <a:effectLst/>
                        <a:latin typeface="Calibri"/>
                        <a:ea typeface="Calibri"/>
                        <a:cs typeface="Times New Roman"/>
                      </a:endParaRPr>
                    </a:p>
                  </a:txBody>
                  <a:tcPr marL="47625" marR="47625" marT="47625" marB="47625" anchor="b"/>
                </a:tc>
                <a:tc>
                  <a:txBody>
                    <a:bodyPr/>
                    <a:lstStyle/>
                    <a:p>
                      <a:pPr>
                        <a:lnSpc>
                          <a:spcPct val="115000"/>
                        </a:lnSpc>
                        <a:spcAft>
                          <a:spcPts val="0"/>
                        </a:spcAft>
                      </a:pPr>
                      <a:r>
                        <a:rPr lang="es-GT" sz="1050">
                          <a:effectLst/>
                        </a:rPr>
                        <a:t>Principalmente limo</a:t>
                      </a:r>
                      <a:endParaRPr lang="es-GT" sz="1100">
                        <a:effectLst/>
                        <a:latin typeface="Calibri"/>
                        <a:ea typeface="Calibri"/>
                        <a:cs typeface="Times New Roman"/>
                      </a:endParaRPr>
                    </a:p>
                  </a:txBody>
                  <a:tcPr marL="47625" marR="47625" marT="47625" marB="47625" anchor="b"/>
                </a:tc>
                <a:tc>
                  <a:txBody>
                    <a:bodyPr/>
                    <a:lstStyle/>
                    <a:p>
                      <a:pPr>
                        <a:lnSpc>
                          <a:spcPct val="115000"/>
                        </a:lnSpc>
                        <a:spcAft>
                          <a:spcPts val="0"/>
                        </a:spcAft>
                      </a:pPr>
                      <a:r>
                        <a:rPr lang="es-GT" sz="1050">
                          <a:effectLst/>
                        </a:rPr>
                        <a:t>Limolita</a:t>
                      </a:r>
                      <a:endParaRPr lang="es-GT" sz="1100">
                        <a:effectLst/>
                        <a:latin typeface="Calibri"/>
                        <a:ea typeface="Calibri"/>
                        <a:cs typeface="Times New Roman"/>
                      </a:endParaRPr>
                    </a:p>
                  </a:txBody>
                  <a:tcPr marL="47625" marR="47625" marT="47625" marB="47625" anchor="b"/>
                </a:tc>
              </a:tr>
              <a:tr h="352746">
                <a:tc vMerge="1">
                  <a:txBody>
                    <a:bodyPr/>
                    <a:lstStyle/>
                    <a:p>
                      <a:endParaRPr lang="es-GT"/>
                    </a:p>
                  </a:txBody>
                  <a:tcPr/>
                </a:tc>
                <a:tc vMerge="1">
                  <a:txBody>
                    <a:bodyPr/>
                    <a:lstStyle/>
                    <a:p>
                      <a:endParaRPr lang="es-GT"/>
                    </a:p>
                  </a:txBody>
                  <a:tcPr/>
                </a:tc>
                <a:tc>
                  <a:txBody>
                    <a:bodyPr/>
                    <a:lstStyle/>
                    <a:p>
                      <a:pPr>
                        <a:lnSpc>
                          <a:spcPct val="115000"/>
                        </a:lnSpc>
                        <a:spcAft>
                          <a:spcPts val="0"/>
                        </a:spcAft>
                      </a:pPr>
                      <a:r>
                        <a:rPr lang="es-GT" sz="1050">
                          <a:effectLst/>
                        </a:rPr>
                        <a:t>Limo y arcilla</a:t>
                      </a:r>
                      <a:endParaRPr lang="es-GT" sz="1100">
                        <a:effectLst/>
                        <a:latin typeface="Calibri"/>
                        <a:ea typeface="Calibri"/>
                        <a:cs typeface="Times New Roman"/>
                      </a:endParaRPr>
                    </a:p>
                  </a:txBody>
                  <a:tcPr marL="47625" marR="47625" marT="47625" marB="47625" anchor="b"/>
                </a:tc>
                <a:tc>
                  <a:txBody>
                    <a:bodyPr/>
                    <a:lstStyle/>
                    <a:p>
                      <a:pPr>
                        <a:lnSpc>
                          <a:spcPct val="115000"/>
                        </a:lnSpc>
                        <a:spcAft>
                          <a:spcPts val="0"/>
                        </a:spcAft>
                      </a:pPr>
                      <a:r>
                        <a:rPr lang="es-GT" sz="1050">
                          <a:effectLst/>
                        </a:rPr>
                        <a:t>Limonlita</a:t>
                      </a:r>
                      <a:endParaRPr lang="es-GT" sz="1100">
                        <a:effectLst/>
                        <a:latin typeface="Calibri"/>
                        <a:ea typeface="Calibri"/>
                        <a:cs typeface="Times New Roman"/>
                      </a:endParaRPr>
                    </a:p>
                  </a:txBody>
                  <a:tcPr marL="47625" marR="47625" marT="47625" marB="47625" anchor="b"/>
                </a:tc>
              </a:tr>
              <a:tr h="608541">
                <a:tc vMerge="1">
                  <a:txBody>
                    <a:bodyPr/>
                    <a:lstStyle/>
                    <a:p>
                      <a:endParaRPr lang="es-GT"/>
                    </a:p>
                  </a:txBody>
                  <a:tcPr/>
                </a:tc>
                <a:tc vMerge="1">
                  <a:txBody>
                    <a:bodyPr/>
                    <a:lstStyle/>
                    <a:p>
                      <a:endParaRPr lang="es-GT"/>
                    </a:p>
                  </a:txBody>
                  <a:tcPr/>
                </a:tc>
                <a:tc>
                  <a:txBody>
                    <a:bodyPr/>
                    <a:lstStyle/>
                    <a:p>
                      <a:pPr>
                        <a:lnSpc>
                          <a:spcPct val="115000"/>
                        </a:lnSpc>
                        <a:spcAft>
                          <a:spcPts val="0"/>
                        </a:spcAft>
                      </a:pPr>
                      <a:r>
                        <a:rPr lang="es-GT" sz="1050">
                          <a:effectLst/>
                        </a:rPr>
                        <a:t>Principalmente arcilla</a:t>
                      </a:r>
                      <a:endParaRPr lang="es-GT" sz="1100">
                        <a:effectLst/>
                      </a:endParaRPr>
                    </a:p>
                    <a:p>
                      <a:pPr>
                        <a:lnSpc>
                          <a:spcPct val="115000"/>
                        </a:lnSpc>
                        <a:spcAft>
                          <a:spcPts val="0"/>
                        </a:spcAft>
                      </a:pPr>
                      <a:r>
                        <a:rPr lang="es-GT" sz="1050">
                          <a:effectLst/>
                        </a:rPr>
                        <a:t> </a:t>
                      </a:r>
                      <a:endParaRPr lang="es-GT" sz="1100">
                        <a:effectLst/>
                        <a:latin typeface="Calibri"/>
                        <a:ea typeface="Calibri"/>
                        <a:cs typeface="Times New Roman"/>
                      </a:endParaRPr>
                    </a:p>
                  </a:txBody>
                  <a:tcPr marL="47625" marR="47625" marT="47625" marB="47625" anchor="b"/>
                </a:tc>
                <a:tc>
                  <a:txBody>
                    <a:bodyPr/>
                    <a:lstStyle/>
                    <a:p>
                      <a:pPr>
                        <a:lnSpc>
                          <a:spcPct val="115000"/>
                        </a:lnSpc>
                        <a:spcAft>
                          <a:spcPts val="0"/>
                        </a:spcAft>
                      </a:pPr>
                      <a:r>
                        <a:rPr lang="es-GT" sz="1050" dirty="0" err="1">
                          <a:effectLst/>
                        </a:rPr>
                        <a:t>Lutita</a:t>
                      </a:r>
                      <a:r>
                        <a:rPr lang="es-GT" sz="1050" dirty="0">
                          <a:effectLst/>
                        </a:rPr>
                        <a:t> y Arcillita</a:t>
                      </a:r>
                      <a:br>
                        <a:rPr lang="es-GT" sz="1050" dirty="0">
                          <a:effectLst/>
                        </a:rPr>
                      </a:br>
                      <a:endParaRPr lang="es-GT" sz="1100" dirty="0">
                        <a:effectLst/>
                        <a:latin typeface="Calibri"/>
                        <a:ea typeface="Calibri"/>
                        <a:cs typeface="Times New Roman"/>
                      </a:endParaRPr>
                    </a:p>
                  </a:txBody>
                  <a:tcPr marL="47625" marR="47625" marT="47625" marB="47625" anchor="b"/>
                </a:tc>
              </a:tr>
            </a:tbl>
          </a:graphicData>
        </a:graphic>
      </p:graphicFrame>
      <p:pic>
        <p:nvPicPr>
          <p:cNvPr id="1028" name="Imagen 6" descr="Descripción: congl44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295" y="1095389"/>
            <a:ext cx="16002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n 5" descr="Descripción: http://portalweb.sgm.gob.mx/museo/templates/museo/css/imagenes/rocas/image0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6325" y="2276872"/>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4" descr="Descripción: aren46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3284984"/>
            <a:ext cx="16002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3" descr="Descripción: arci52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3810" y="5517232"/>
            <a:ext cx="1600200" cy="10001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3 Conector recto de flecha"/>
          <p:cNvCxnSpPr/>
          <p:nvPr/>
        </p:nvCxnSpPr>
        <p:spPr>
          <a:xfrm flipV="1">
            <a:off x="6444208" y="1484784"/>
            <a:ext cx="397087" cy="216024"/>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6841295" y="2564904"/>
            <a:ext cx="585030"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a:endCxn id="1026" idx="1"/>
          </p:cNvCxnSpPr>
          <p:nvPr/>
        </p:nvCxnSpPr>
        <p:spPr>
          <a:xfrm>
            <a:off x="6444208" y="3785046"/>
            <a:ext cx="791617" cy="1"/>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endCxn id="1025" idx="1"/>
          </p:cNvCxnSpPr>
          <p:nvPr/>
        </p:nvCxnSpPr>
        <p:spPr>
          <a:xfrm>
            <a:off x="6444208" y="6017294"/>
            <a:ext cx="689602" cy="1"/>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9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circle(in)">
                                      <p:cBhvr>
                                        <p:cTn id="18" dur="20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circle(in)">
                                      <p:cBhvr>
                                        <p:cTn id="29" dur="20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circle(in)">
                                      <p:cBhvr>
                                        <p:cTn id="40" dur="2000"/>
                                        <p:tgtEl>
                                          <p:spTgt spid="102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025"/>
                                        </p:tgtEl>
                                        <p:attrNameLst>
                                          <p:attrName>style.visibility</p:attrName>
                                        </p:attrNameLst>
                                      </p:cBhvr>
                                      <p:to>
                                        <p:strVal val="visible"/>
                                      </p:to>
                                    </p:set>
                                    <p:animEffect transition="in" filter="circle(in)">
                                      <p:cBhvr>
                                        <p:cTn id="51"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www.ugr.es/~agcasco/msecgeol/secciones/petro/images/sed/01_1_proc.png"/>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6552728" cy="4824536"/>
          </a:xfrm>
          <a:prstGeom prst="rect">
            <a:avLst/>
          </a:prstGeom>
          <a:noFill/>
          <a:ln>
            <a:noFill/>
          </a:ln>
        </p:spPr>
      </p:pic>
      <p:sp>
        <p:nvSpPr>
          <p:cNvPr id="6" name="5 Pergamino horizontal">
            <a:hlinkClick r:id="rId3" action="ppaction://hlinkfile"/>
          </p:cNvPr>
          <p:cNvSpPr/>
          <p:nvPr/>
        </p:nvSpPr>
        <p:spPr>
          <a:xfrm>
            <a:off x="6525344" y="5301208"/>
            <a:ext cx="1359024"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t>VIDEO</a:t>
            </a:r>
            <a:endParaRPr lang="es-GT" dirty="0"/>
          </a:p>
        </p:txBody>
      </p:sp>
    </p:spTree>
    <p:extLst>
      <p:ext uri="{BB962C8B-B14F-4D97-AF65-F5344CB8AC3E}">
        <p14:creationId xmlns:p14="http://schemas.microsoft.com/office/powerpoint/2010/main" val="262093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32656"/>
            <a:ext cx="7467600" cy="6141296"/>
          </a:xfrm>
        </p:spPr>
        <p:txBody>
          <a:bodyPr>
            <a:normAutofit/>
          </a:bodyPr>
          <a:lstStyle/>
          <a:p>
            <a:pPr lvl="0"/>
            <a:r>
              <a:rPr lang="es-ES" b="1" dirty="0">
                <a:solidFill>
                  <a:srgbClr val="FF0000"/>
                </a:solidFill>
              </a:rPr>
              <a:t>Rocas sedimentarias </a:t>
            </a:r>
            <a:r>
              <a:rPr lang="es-ES" b="1" dirty="0" smtClean="0">
                <a:solidFill>
                  <a:srgbClr val="FF0000"/>
                </a:solidFill>
              </a:rPr>
              <a:t>Químicas </a:t>
            </a:r>
            <a:endParaRPr lang="es-GT" b="1" dirty="0">
              <a:solidFill>
                <a:srgbClr val="FF0000"/>
              </a:solidFill>
            </a:endParaRPr>
          </a:p>
          <a:p>
            <a:pPr marL="0" indent="0">
              <a:buNone/>
            </a:pPr>
            <a:r>
              <a:rPr lang="es-ES" dirty="0"/>
              <a:t>Son las que se originan a partir de los materiales depositados por medios químicos, donde los cristales son mantenidos juntos por uniones químicas o entrelazadas unos dentro de otros. </a:t>
            </a:r>
            <a:r>
              <a:rPr lang="es-ES" dirty="0" smtClean="0"/>
              <a:t>Casi </a:t>
            </a:r>
            <a:r>
              <a:rPr lang="es-ES" dirty="0"/>
              <a:t>todas estas rocas se originan por precipitación química en extensiones de agua superficial, ya sea por procesos químicos inorgánicos o por la actividad química de los organismos. </a:t>
            </a:r>
            <a:endParaRPr lang="es-ES" dirty="0" smtClean="0"/>
          </a:p>
          <a:p>
            <a:pPr lvl="0"/>
            <a:r>
              <a:rPr lang="es-ES" b="1" dirty="0">
                <a:solidFill>
                  <a:srgbClr val="FF0000"/>
                </a:solidFill>
              </a:rPr>
              <a:t>Rocas sedimentarias </a:t>
            </a:r>
            <a:r>
              <a:rPr lang="es-ES" b="1" dirty="0" smtClean="0">
                <a:solidFill>
                  <a:srgbClr val="FF0000"/>
                </a:solidFill>
              </a:rPr>
              <a:t>Bioquímicas </a:t>
            </a:r>
          </a:p>
          <a:p>
            <a:pPr marL="0" indent="0">
              <a:buNone/>
            </a:pPr>
            <a:r>
              <a:rPr lang="es-ES" dirty="0"/>
              <a:t>A las rocas formadas por la actividad de los organismos se les conoce como rocas sedimentarias </a:t>
            </a:r>
            <a:r>
              <a:rPr lang="es-ES" dirty="0" smtClean="0"/>
              <a:t>bioquímicas.</a:t>
            </a:r>
            <a:endParaRPr lang="es-GT" dirty="0"/>
          </a:p>
        </p:txBody>
      </p:sp>
    </p:spTree>
    <p:extLst>
      <p:ext uri="{BB962C8B-B14F-4D97-AF65-F5344CB8AC3E}">
        <p14:creationId xmlns:p14="http://schemas.microsoft.com/office/powerpoint/2010/main" val="318489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546425303"/>
              </p:ext>
            </p:extLst>
          </p:nvPr>
        </p:nvGraphicFramePr>
        <p:xfrm>
          <a:off x="611560" y="332656"/>
          <a:ext cx="6912768" cy="6283623"/>
        </p:xfrm>
        <a:graphic>
          <a:graphicData uri="http://schemas.openxmlformats.org/drawingml/2006/table">
            <a:tbl>
              <a:tblPr firstRow="1" firstCol="1" bandRow="1">
                <a:tableStyleId>{5C22544A-7EE6-4342-B048-85BDC9FD1C3A}</a:tableStyleId>
              </a:tblPr>
              <a:tblGrid>
                <a:gridCol w="1351634"/>
                <a:gridCol w="2915288"/>
                <a:gridCol w="101593"/>
                <a:gridCol w="2544253"/>
              </a:tblGrid>
              <a:tr h="306101">
                <a:tc gridSpan="4">
                  <a:txBody>
                    <a:bodyPr/>
                    <a:lstStyle/>
                    <a:p>
                      <a:pPr algn="ctr">
                        <a:lnSpc>
                          <a:spcPct val="115000"/>
                        </a:lnSpc>
                        <a:spcAft>
                          <a:spcPts val="1200"/>
                        </a:spcAft>
                      </a:pPr>
                      <a:r>
                        <a:rPr lang="es-GT" sz="900" dirty="0">
                          <a:effectLst/>
                        </a:rPr>
                        <a:t>ROCAS SEDIMENTARIAS QUÍMICAS</a:t>
                      </a:r>
                      <a:endParaRPr lang="es-GT" sz="1000" dirty="0">
                        <a:effectLst/>
                        <a:latin typeface="Calibri"/>
                        <a:ea typeface="Calibri"/>
                        <a:cs typeface="Times New Roman"/>
                      </a:endParaRPr>
                    </a:p>
                  </a:txBody>
                  <a:tcPr marL="41683" marR="41683" marT="41683" marB="41683" anchor="b"/>
                </a:tc>
                <a:tc hMerge="1">
                  <a:txBody>
                    <a:bodyPr/>
                    <a:lstStyle/>
                    <a:p>
                      <a:endParaRPr lang="es-GT"/>
                    </a:p>
                  </a:txBody>
                  <a:tcPr/>
                </a:tc>
                <a:tc hMerge="1">
                  <a:txBody>
                    <a:bodyPr/>
                    <a:lstStyle/>
                    <a:p>
                      <a:endParaRPr lang="es-GT"/>
                    </a:p>
                  </a:txBody>
                  <a:tcPr/>
                </a:tc>
                <a:tc hMerge="1">
                  <a:txBody>
                    <a:bodyPr/>
                    <a:lstStyle/>
                    <a:p>
                      <a:endParaRPr lang="es-GT"/>
                    </a:p>
                  </a:txBody>
                  <a:tcPr/>
                </a:tc>
              </a:tr>
              <a:tr h="306101">
                <a:tc>
                  <a:txBody>
                    <a:bodyPr/>
                    <a:lstStyle/>
                    <a:p>
                      <a:pPr>
                        <a:lnSpc>
                          <a:spcPct val="115000"/>
                        </a:lnSpc>
                        <a:spcAft>
                          <a:spcPts val="0"/>
                        </a:spcAft>
                      </a:pPr>
                      <a:r>
                        <a:rPr lang="es-GT" sz="900">
                          <a:effectLst/>
                        </a:rPr>
                        <a:t>TEXTURA</a:t>
                      </a:r>
                      <a:endParaRPr lang="es-GT" sz="1000">
                        <a:effectLst/>
                        <a:latin typeface="Calibri"/>
                        <a:ea typeface="Calibri"/>
                        <a:cs typeface="Times New Roman"/>
                      </a:endParaRPr>
                    </a:p>
                  </a:txBody>
                  <a:tcPr marL="41683" marR="41683" marT="41683" marB="41683" anchor="b"/>
                </a:tc>
                <a:tc>
                  <a:txBody>
                    <a:bodyPr/>
                    <a:lstStyle/>
                    <a:p>
                      <a:pPr>
                        <a:lnSpc>
                          <a:spcPct val="115000"/>
                        </a:lnSpc>
                        <a:spcAft>
                          <a:spcPts val="0"/>
                        </a:spcAft>
                      </a:pPr>
                      <a:r>
                        <a:rPr lang="es-GT" sz="900">
                          <a:effectLst/>
                        </a:rPr>
                        <a:t>COMPOSICIÓN MINERAL</a:t>
                      </a:r>
                      <a:endParaRPr lang="es-GT" sz="1000">
                        <a:effectLst/>
                        <a:latin typeface="Calibri"/>
                        <a:ea typeface="Calibri"/>
                        <a:cs typeface="Times New Roman"/>
                      </a:endParaRPr>
                    </a:p>
                  </a:txBody>
                  <a:tcPr marL="41683" marR="41683" marT="41683" marB="41683" anchor="b"/>
                </a:tc>
                <a:tc gridSpan="2">
                  <a:txBody>
                    <a:bodyPr/>
                    <a:lstStyle/>
                    <a:p>
                      <a:pPr>
                        <a:lnSpc>
                          <a:spcPct val="115000"/>
                        </a:lnSpc>
                        <a:spcAft>
                          <a:spcPts val="0"/>
                        </a:spcAft>
                      </a:pPr>
                      <a:r>
                        <a:rPr lang="es-GT" sz="900">
                          <a:effectLst/>
                        </a:rPr>
                        <a:t>NOMBRE DE LA ROCA</a:t>
                      </a:r>
                      <a:endParaRPr lang="es-GT" sz="1000">
                        <a:effectLst/>
                        <a:latin typeface="Calibri"/>
                        <a:ea typeface="Calibri"/>
                        <a:cs typeface="Times New Roman"/>
                      </a:endParaRPr>
                    </a:p>
                  </a:txBody>
                  <a:tcPr marL="41683" marR="41683" marT="41683" marB="41683" anchor="b"/>
                </a:tc>
                <a:tc hMerge="1">
                  <a:txBody>
                    <a:bodyPr/>
                    <a:lstStyle/>
                    <a:p>
                      <a:endParaRPr lang="es-GT"/>
                    </a:p>
                  </a:txBody>
                  <a:tcPr/>
                </a:tc>
              </a:tr>
              <a:tr h="517407">
                <a:tc>
                  <a:txBody>
                    <a:bodyPr/>
                    <a:lstStyle/>
                    <a:p>
                      <a:pPr>
                        <a:lnSpc>
                          <a:spcPct val="115000"/>
                        </a:lnSpc>
                        <a:spcAft>
                          <a:spcPts val="0"/>
                        </a:spcAft>
                      </a:pPr>
                      <a:r>
                        <a:rPr lang="es-GT" sz="900">
                          <a:effectLst/>
                        </a:rPr>
                        <a:t>Varía</a:t>
                      </a:r>
                      <a:endParaRPr lang="es-GT" sz="1000">
                        <a:effectLst/>
                      </a:endParaRPr>
                    </a:p>
                    <a:p>
                      <a:pPr>
                        <a:lnSpc>
                          <a:spcPct val="115000"/>
                        </a:lnSpc>
                        <a:spcAft>
                          <a:spcPts val="0"/>
                        </a:spcAft>
                      </a:pPr>
                      <a:r>
                        <a:rPr lang="es-GT" sz="900">
                          <a:effectLst/>
                        </a:rPr>
                        <a:t> </a:t>
                      </a:r>
                      <a:endParaRPr lang="es-GT" sz="1000">
                        <a:effectLst/>
                        <a:latin typeface="Calibri"/>
                        <a:ea typeface="Calibri"/>
                        <a:cs typeface="Times New Roman"/>
                      </a:endParaRPr>
                    </a:p>
                  </a:txBody>
                  <a:tcPr marL="41683" marR="41683" marT="41683" marB="41683" anchor="b"/>
                </a:tc>
                <a:tc>
                  <a:txBody>
                    <a:bodyPr/>
                    <a:lstStyle/>
                    <a:p>
                      <a:pPr>
                        <a:lnSpc>
                          <a:spcPct val="115000"/>
                        </a:lnSpc>
                        <a:spcAft>
                          <a:spcPts val="0"/>
                        </a:spcAft>
                      </a:pPr>
                      <a:r>
                        <a:rPr lang="es-GT" sz="900">
                          <a:effectLst/>
                        </a:rPr>
                        <a:t>Calcita</a:t>
                      </a:r>
                      <a:endParaRPr lang="es-GT" sz="1000">
                        <a:effectLst/>
                      </a:endParaRPr>
                    </a:p>
                    <a:p>
                      <a:pPr>
                        <a:lnSpc>
                          <a:spcPct val="115000"/>
                        </a:lnSpc>
                        <a:spcAft>
                          <a:spcPts val="0"/>
                        </a:spcAft>
                      </a:pPr>
                      <a:r>
                        <a:rPr lang="es-GT" sz="900">
                          <a:effectLst/>
                        </a:rPr>
                        <a:t> </a:t>
                      </a:r>
                      <a:endParaRPr lang="es-GT" sz="1000">
                        <a:effectLst/>
                        <a:latin typeface="Calibri"/>
                        <a:ea typeface="Calibri"/>
                        <a:cs typeface="Times New Roman"/>
                      </a:endParaRPr>
                    </a:p>
                  </a:txBody>
                  <a:tcPr marL="41683" marR="41683" marT="41683" marB="41683" anchor="b"/>
                </a:tc>
                <a:tc gridSpan="2">
                  <a:txBody>
                    <a:bodyPr/>
                    <a:lstStyle/>
                    <a:p>
                      <a:pPr>
                        <a:lnSpc>
                          <a:spcPct val="115000"/>
                        </a:lnSpc>
                        <a:spcAft>
                          <a:spcPts val="0"/>
                        </a:spcAft>
                      </a:pPr>
                      <a:r>
                        <a:rPr lang="es-GT" sz="900" dirty="0">
                          <a:effectLst/>
                        </a:rPr>
                        <a:t>Caliza</a:t>
                      </a:r>
                      <a:br>
                        <a:rPr lang="es-GT" sz="900" dirty="0">
                          <a:effectLst/>
                        </a:rPr>
                      </a:br>
                      <a:endParaRPr lang="es-GT" sz="1000" dirty="0">
                        <a:effectLst/>
                        <a:latin typeface="Calibri"/>
                        <a:ea typeface="Calibri"/>
                        <a:cs typeface="Times New Roman"/>
                      </a:endParaRPr>
                    </a:p>
                  </a:txBody>
                  <a:tcPr marL="41683" marR="41683" marT="41683" marB="41683" anchor="b"/>
                </a:tc>
                <a:tc hMerge="1">
                  <a:txBody>
                    <a:bodyPr/>
                    <a:lstStyle/>
                    <a:p>
                      <a:endParaRPr lang="es-GT"/>
                    </a:p>
                  </a:txBody>
                  <a:tcPr/>
                </a:tc>
              </a:tr>
              <a:tr h="306101">
                <a:tc>
                  <a:txBody>
                    <a:bodyPr/>
                    <a:lstStyle/>
                    <a:p>
                      <a:pPr>
                        <a:lnSpc>
                          <a:spcPct val="115000"/>
                        </a:lnSpc>
                        <a:spcAft>
                          <a:spcPts val="0"/>
                        </a:spcAft>
                      </a:pPr>
                      <a:r>
                        <a:rPr lang="es-GT" sz="900">
                          <a:effectLst/>
                        </a:rPr>
                        <a:t>Varía</a:t>
                      </a:r>
                      <a:endParaRPr lang="es-GT" sz="1000">
                        <a:effectLst/>
                        <a:latin typeface="Calibri"/>
                        <a:ea typeface="Calibri"/>
                        <a:cs typeface="Times New Roman"/>
                      </a:endParaRPr>
                    </a:p>
                  </a:txBody>
                  <a:tcPr marL="41683" marR="41683" marT="41683" marB="41683" anchor="b"/>
                </a:tc>
                <a:tc>
                  <a:txBody>
                    <a:bodyPr/>
                    <a:lstStyle/>
                    <a:p>
                      <a:pPr>
                        <a:lnSpc>
                          <a:spcPct val="115000"/>
                        </a:lnSpc>
                        <a:spcAft>
                          <a:spcPts val="0"/>
                        </a:spcAft>
                      </a:pPr>
                      <a:r>
                        <a:rPr lang="es-GT" sz="900">
                          <a:effectLst/>
                        </a:rPr>
                        <a:t>Dolomía</a:t>
                      </a:r>
                      <a:endParaRPr lang="es-GT" sz="1000">
                        <a:effectLst/>
                        <a:latin typeface="Calibri"/>
                        <a:ea typeface="Calibri"/>
                        <a:cs typeface="Times New Roman"/>
                      </a:endParaRPr>
                    </a:p>
                  </a:txBody>
                  <a:tcPr marL="41683" marR="41683" marT="41683" marB="41683" anchor="b"/>
                </a:tc>
                <a:tc gridSpan="2">
                  <a:txBody>
                    <a:bodyPr/>
                    <a:lstStyle/>
                    <a:p>
                      <a:pPr>
                        <a:lnSpc>
                          <a:spcPct val="115000"/>
                        </a:lnSpc>
                        <a:spcAft>
                          <a:spcPts val="0"/>
                        </a:spcAft>
                      </a:pPr>
                      <a:r>
                        <a:rPr lang="es-GT" sz="900">
                          <a:effectLst/>
                        </a:rPr>
                        <a:t>Dolomía</a:t>
                      </a:r>
                      <a:endParaRPr lang="es-GT" sz="1000">
                        <a:effectLst/>
                        <a:latin typeface="Calibri"/>
                        <a:ea typeface="Calibri"/>
                        <a:cs typeface="Times New Roman"/>
                      </a:endParaRPr>
                    </a:p>
                  </a:txBody>
                  <a:tcPr marL="41683" marR="41683" marT="41683" marB="41683" anchor="b"/>
                </a:tc>
                <a:tc hMerge="1">
                  <a:txBody>
                    <a:bodyPr/>
                    <a:lstStyle/>
                    <a:p>
                      <a:endParaRPr lang="es-GT"/>
                    </a:p>
                  </a:txBody>
                  <a:tcPr/>
                </a:tc>
              </a:tr>
              <a:tr h="709503">
                <a:tc>
                  <a:txBody>
                    <a:bodyPr/>
                    <a:lstStyle/>
                    <a:p>
                      <a:pPr>
                        <a:lnSpc>
                          <a:spcPct val="115000"/>
                        </a:lnSpc>
                        <a:spcAft>
                          <a:spcPts val="0"/>
                        </a:spcAft>
                      </a:pPr>
                      <a:r>
                        <a:rPr lang="es-GT" sz="900">
                          <a:effectLst/>
                        </a:rPr>
                        <a:t>Cristalina</a:t>
                      </a:r>
                      <a:endParaRPr lang="es-GT" sz="1000">
                        <a:effectLst/>
                      </a:endParaRPr>
                    </a:p>
                    <a:p>
                      <a:pPr>
                        <a:lnSpc>
                          <a:spcPct val="115000"/>
                        </a:lnSpc>
                        <a:spcAft>
                          <a:spcPts val="0"/>
                        </a:spcAft>
                      </a:pPr>
                      <a:r>
                        <a:rPr lang="es-GT" sz="900">
                          <a:effectLst/>
                        </a:rPr>
                        <a:t> </a:t>
                      </a:r>
                      <a:endParaRPr lang="es-GT" sz="1000">
                        <a:effectLst/>
                      </a:endParaRPr>
                    </a:p>
                    <a:p>
                      <a:pPr>
                        <a:lnSpc>
                          <a:spcPct val="115000"/>
                        </a:lnSpc>
                        <a:spcAft>
                          <a:spcPts val="0"/>
                        </a:spcAft>
                      </a:pPr>
                      <a:r>
                        <a:rPr lang="es-GT" sz="900">
                          <a:effectLst/>
                        </a:rPr>
                        <a:t> </a:t>
                      </a:r>
                      <a:endParaRPr lang="es-GT" sz="1000">
                        <a:effectLst/>
                        <a:latin typeface="Calibri"/>
                        <a:ea typeface="Calibri"/>
                        <a:cs typeface="Times New Roman"/>
                      </a:endParaRPr>
                    </a:p>
                  </a:txBody>
                  <a:tcPr marL="41683" marR="41683" marT="41683" marB="41683" anchor="b"/>
                </a:tc>
                <a:tc>
                  <a:txBody>
                    <a:bodyPr/>
                    <a:lstStyle/>
                    <a:p>
                      <a:pPr>
                        <a:lnSpc>
                          <a:spcPct val="115000"/>
                        </a:lnSpc>
                        <a:spcAft>
                          <a:spcPts val="0"/>
                        </a:spcAft>
                      </a:pPr>
                      <a:r>
                        <a:rPr lang="es-GT" sz="900">
                          <a:effectLst/>
                        </a:rPr>
                        <a:t>Yeso</a:t>
                      </a:r>
                      <a:endParaRPr lang="es-GT" sz="1000">
                        <a:effectLst/>
                      </a:endParaRPr>
                    </a:p>
                    <a:p>
                      <a:pPr>
                        <a:lnSpc>
                          <a:spcPct val="115000"/>
                        </a:lnSpc>
                        <a:spcAft>
                          <a:spcPts val="0"/>
                        </a:spcAft>
                      </a:pPr>
                      <a:r>
                        <a:rPr lang="es-GT" sz="900">
                          <a:effectLst/>
                        </a:rPr>
                        <a:t> </a:t>
                      </a:r>
                      <a:endParaRPr lang="es-GT" sz="1000">
                        <a:effectLst/>
                      </a:endParaRPr>
                    </a:p>
                    <a:p>
                      <a:pPr>
                        <a:lnSpc>
                          <a:spcPct val="115000"/>
                        </a:lnSpc>
                        <a:spcAft>
                          <a:spcPts val="0"/>
                        </a:spcAft>
                      </a:pPr>
                      <a:r>
                        <a:rPr lang="es-GT" sz="900">
                          <a:effectLst/>
                        </a:rPr>
                        <a:t> </a:t>
                      </a:r>
                      <a:endParaRPr lang="es-GT" sz="1000">
                        <a:effectLst/>
                        <a:latin typeface="Calibri"/>
                        <a:ea typeface="Calibri"/>
                        <a:cs typeface="Times New Roman"/>
                      </a:endParaRPr>
                    </a:p>
                  </a:txBody>
                  <a:tcPr marL="41683" marR="41683" marT="41683" marB="41683" anchor="b"/>
                </a:tc>
                <a:tc gridSpan="2">
                  <a:txBody>
                    <a:bodyPr/>
                    <a:lstStyle/>
                    <a:p>
                      <a:pPr>
                        <a:lnSpc>
                          <a:spcPct val="115000"/>
                        </a:lnSpc>
                        <a:spcAft>
                          <a:spcPts val="0"/>
                        </a:spcAft>
                      </a:pPr>
                      <a:r>
                        <a:rPr lang="es-GT" sz="900" dirty="0">
                          <a:effectLst/>
                        </a:rPr>
                        <a:t>Yeso</a:t>
                      </a:r>
                      <a:br>
                        <a:rPr lang="es-GT" sz="900" dirty="0">
                          <a:effectLst/>
                        </a:rPr>
                      </a:br>
                      <a:endParaRPr lang="es-GT" sz="1000" dirty="0">
                        <a:effectLst/>
                        <a:latin typeface="Calibri"/>
                        <a:ea typeface="Calibri"/>
                        <a:cs typeface="Times New Roman"/>
                      </a:endParaRPr>
                    </a:p>
                  </a:txBody>
                  <a:tcPr marL="41683" marR="41683" marT="41683" marB="41683" anchor="b"/>
                </a:tc>
                <a:tc hMerge="1">
                  <a:txBody>
                    <a:bodyPr/>
                    <a:lstStyle/>
                    <a:p>
                      <a:endParaRPr lang="es-GT"/>
                    </a:p>
                  </a:txBody>
                  <a:tcPr/>
                </a:tc>
              </a:tr>
              <a:tr h="709503">
                <a:tc>
                  <a:txBody>
                    <a:bodyPr/>
                    <a:lstStyle/>
                    <a:p>
                      <a:pPr>
                        <a:lnSpc>
                          <a:spcPct val="115000"/>
                        </a:lnSpc>
                        <a:spcAft>
                          <a:spcPts val="0"/>
                        </a:spcAft>
                      </a:pPr>
                      <a:r>
                        <a:rPr lang="es-GT" sz="900">
                          <a:effectLst/>
                        </a:rPr>
                        <a:t>Cristalina</a:t>
                      </a:r>
                      <a:endParaRPr lang="es-GT" sz="1000">
                        <a:effectLst/>
                      </a:endParaRPr>
                    </a:p>
                    <a:p>
                      <a:pPr>
                        <a:lnSpc>
                          <a:spcPct val="115000"/>
                        </a:lnSpc>
                        <a:spcAft>
                          <a:spcPts val="0"/>
                        </a:spcAft>
                      </a:pPr>
                      <a:r>
                        <a:rPr lang="es-GT" sz="900">
                          <a:effectLst/>
                        </a:rPr>
                        <a:t> </a:t>
                      </a:r>
                      <a:endParaRPr lang="es-GT" sz="1000">
                        <a:effectLst/>
                      </a:endParaRPr>
                    </a:p>
                    <a:p>
                      <a:pPr>
                        <a:lnSpc>
                          <a:spcPct val="115000"/>
                        </a:lnSpc>
                        <a:spcAft>
                          <a:spcPts val="0"/>
                        </a:spcAft>
                      </a:pPr>
                      <a:r>
                        <a:rPr lang="es-GT" sz="900">
                          <a:effectLst/>
                        </a:rPr>
                        <a:t> </a:t>
                      </a:r>
                      <a:endParaRPr lang="es-GT" sz="1000">
                        <a:effectLst/>
                        <a:latin typeface="Calibri"/>
                        <a:ea typeface="Calibri"/>
                        <a:cs typeface="Times New Roman"/>
                      </a:endParaRPr>
                    </a:p>
                  </a:txBody>
                  <a:tcPr marL="41683" marR="41683" marT="41683" marB="41683" anchor="b"/>
                </a:tc>
                <a:tc>
                  <a:txBody>
                    <a:bodyPr/>
                    <a:lstStyle/>
                    <a:p>
                      <a:pPr>
                        <a:lnSpc>
                          <a:spcPct val="115000"/>
                        </a:lnSpc>
                        <a:spcAft>
                          <a:spcPts val="0"/>
                        </a:spcAft>
                      </a:pPr>
                      <a:r>
                        <a:rPr lang="es-GT" sz="900">
                          <a:effectLst/>
                        </a:rPr>
                        <a:t>Halita</a:t>
                      </a:r>
                      <a:endParaRPr lang="es-GT" sz="1000">
                        <a:effectLst/>
                      </a:endParaRPr>
                    </a:p>
                    <a:p>
                      <a:pPr>
                        <a:lnSpc>
                          <a:spcPct val="115000"/>
                        </a:lnSpc>
                        <a:spcAft>
                          <a:spcPts val="0"/>
                        </a:spcAft>
                      </a:pPr>
                      <a:r>
                        <a:rPr lang="es-GT" sz="900">
                          <a:effectLst/>
                        </a:rPr>
                        <a:t> </a:t>
                      </a:r>
                      <a:endParaRPr lang="es-GT" sz="1000">
                        <a:effectLst/>
                      </a:endParaRPr>
                    </a:p>
                    <a:p>
                      <a:pPr>
                        <a:lnSpc>
                          <a:spcPct val="115000"/>
                        </a:lnSpc>
                        <a:spcAft>
                          <a:spcPts val="0"/>
                        </a:spcAft>
                      </a:pPr>
                      <a:r>
                        <a:rPr lang="es-GT" sz="900">
                          <a:effectLst/>
                        </a:rPr>
                        <a:t> </a:t>
                      </a:r>
                      <a:endParaRPr lang="es-GT" sz="1000">
                        <a:effectLst/>
                        <a:latin typeface="Calibri"/>
                        <a:ea typeface="Calibri"/>
                        <a:cs typeface="Times New Roman"/>
                      </a:endParaRPr>
                    </a:p>
                  </a:txBody>
                  <a:tcPr marL="41683" marR="41683" marT="41683" marB="41683" anchor="b"/>
                </a:tc>
                <a:tc gridSpan="2">
                  <a:txBody>
                    <a:bodyPr/>
                    <a:lstStyle/>
                    <a:p>
                      <a:pPr>
                        <a:lnSpc>
                          <a:spcPct val="115000"/>
                        </a:lnSpc>
                        <a:spcAft>
                          <a:spcPts val="0"/>
                        </a:spcAft>
                      </a:pPr>
                      <a:r>
                        <a:rPr lang="es-GT" sz="900" dirty="0">
                          <a:effectLst/>
                        </a:rPr>
                        <a:t>Sal de roca</a:t>
                      </a:r>
                      <a:br>
                        <a:rPr lang="es-GT" sz="900" dirty="0">
                          <a:effectLst/>
                        </a:rPr>
                      </a:br>
                      <a:endParaRPr lang="es-GT" sz="1000" dirty="0">
                        <a:effectLst/>
                        <a:latin typeface="Calibri"/>
                        <a:ea typeface="Calibri"/>
                        <a:cs typeface="Times New Roman"/>
                      </a:endParaRPr>
                    </a:p>
                  </a:txBody>
                  <a:tcPr marL="41683" marR="41683" marT="41683" marB="41683" anchor="b"/>
                </a:tc>
                <a:tc hMerge="1">
                  <a:txBody>
                    <a:bodyPr/>
                    <a:lstStyle/>
                    <a:p>
                      <a:endParaRPr lang="es-GT"/>
                    </a:p>
                  </a:txBody>
                  <a:tcPr/>
                </a:tc>
              </a:tr>
              <a:tr h="507801">
                <a:tc gridSpan="4">
                  <a:txBody>
                    <a:bodyPr/>
                    <a:lstStyle/>
                    <a:p>
                      <a:pPr algn="ctr">
                        <a:lnSpc>
                          <a:spcPct val="115000"/>
                        </a:lnSpc>
                        <a:spcAft>
                          <a:spcPts val="1200"/>
                        </a:spcAft>
                      </a:pPr>
                      <a:r>
                        <a:rPr lang="es-GT" sz="900">
                          <a:effectLst/>
                        </a:rPr>
                        <a:t/>
                      </a:r>
                      <a:br>
                        <a:rPr lang="es-GT" sz="900">
                          <a:effectLst/>
                        </a:rPr>
                      </a:br>
                      <a:r>
                        <a:rPr lang="es-GT" sz="900">
                          <a:effectLst/>
                        </a:rPr>
                        <a:t>ROCAS SEDIMENTARIAS BIOQUÍMICAS</a:t>
                      </a:r>
                      <a:endParaRPr lang="es-GT" sz="1000">
                        <a:effectLst/>
                        <a:latin typeface="Calibri"/>
                        <a:ea typeface="Calibri"/>
                        <a:cs typeface="Times New Roman"/>
                      </a:endParaRPr>
                    </a:p>
                  </a:txBody>
                  <a:tcPr marL="41683" marR="41683" marT="41683" marB="41683" anchor="b"/>
                </a:tc>
                <a:tc hMerge="1">
                  <a:txBody>
                    <a:bodyPr/>
                    <a:lstStyle/>
                    <a:p>
                      <a:endParaRPr lang="es-GT"/>
                    </a:p>
                  </a:txBody>
                  <a:tcPr/>
                </a:tc>
                <a:tc hMerge="1">
                  <a:txBody>
                    <a:bodyPr/>
                    <a:lstStyle/>
                    <a:p>
                      <a:endParaRPr lang="es-GT"/>
                    </a:p>
                  </a:txBody>
                  <a:tcPr/>
                </a:tc>
                <a:tc hMerge="1">
                  <a:txBody>
                    <a:bodyPr/>
                    <a:lstStyle/>
                    <a:p>
                      <a:endParaRPr lang="es-GT"/>
                    </a:p>
                  </a:txBody>
                  <a:tcPr/>
                </a:tc>
              </a:tr>
              <a:tr h="709503">
                <a:tc>
                  <a:txBody>
                    <a:bodyPr/>
                    <a:lstStyle/>
                    <a:p>
                      <a:pPr>
                        <a:lnSpc>
                          <a:spcPct val="115000"/>
                        </a:lnSpc>
                        <a:spcAft>
                          <a:spcPts val="0"/>
                        </a:spcAft>
                      </a:pPr>
                      <a:r>
                        <a:rPr lang="es-GT" sz="900">
                          <a:effectLst/>
                        </a:rPr>
                        <a:t> </a:t>
                      </a:r>
                      <a:endParaRPr lang="es-GT" sz="1000">
                        <a:effectLst/>
                      </a:endParaRPr>
                    </a:p>
                    <a:p>
                      <a:pPr>
                        <a:lnSpc>
                          <a:spcPct val="115000"/>
                        </a:lnSpc>
                        <a:spcAft>
                          <a:spcPts val="0"/>
                        </a:spcAft>
                      </a:pPr>
                      <a:r>
                        <a:rPr lang="es-GT" sz="900">
                          <a:effectLst/>
                        </a:rPr>
                        <a:t>Clástica</a:t>
                      </a:r>
                      <a:endParaRPr lang="es-GT" sz="1000">
                        <a:effectLst/>
                      </a:endParaRPr>
                    </a:p>
                    <a:p>
                      <a:pPr>
                        <a:lnSpc>
                          <a:spcPct val="115000"/>
                        </a:lnSpc>
                        <a:spcAft>
                          <a:spcPts val="0"/>
                        </a:spcAft>
                      </a:pPr>
                      <a:r>
                        <a:rPr lang="es-GT" sz="900">
                          <a:effectLst/>
                        </a:rPr>
                        <a:t> </a:t>
                      </a:r>
                      <a:endParaRPr lang="es-GT" sz="1000">
                        <a:effectLst/>
                        <a:latin typeface="Calibri"/>
                        <a:ea typeface="Calibri"/>
                        <a:cs typeface="Times New Roman"/>
                      </a:endParaRPr>
                    </a:p>
                  </a:txBody>
                  <a:tcPr marL="41683" marR="41683" marT="41683" marB="41683" anchor="b"/>
                </a:tc>
                <a:tc gridSpan="2">
                  <a:txBody>
                    <a:bodyPr/>
                    <a:lstStyle/>
                    <a:p>
                      <a:pPr>
                        <a:lnSpc>
                          <a:spcPct val="115000"/>
                        </a:lnSpc>
                        <a:spcAft>
                          <a:spcPts val="0"/>
                        </a:spcAft>
                      </a:pPr>
                      <a:r>
                        <a:rPr lang="es-GT" sz="900">
                          <a:effectLst/>
                        </a:rPr>
                        <a:t>Conchas de carbonato de cálcio</a:t>
                      </a:r>
                      <a:endParaRPr lang="es-GT" sz="1000">
                        <a:effectLst/>
                      </a:endParaRPr>
                    </a:p>
                    <a:p>
                      <a:pPr>
                        <a:lnSpc>
                          <a:spcPct val="115000"/>
                        </a:lnSpc>
                        <a:spcAft>
                          <a:spcPts val="0"/>
                        </a:spcAft>
                      </a:pPr>
                      <a:r>
                        <a:rPr lang="es-GT" sz="900">
                          <a:effectLst/>
                        </a:rPr>
                        <a:t> </a:t>
                      </a:r>
                      <a:endParaRPr lang="es-GT" sz="1000">
                        <a:effectLst/>
                        <a:latin typeface="Calibri"/>
                        <a:ea typeface="Calibri"/>
                        <a:cs typeface="Times New Roman"/>
                      </a:endParaRPr>
                    </a:p>
                  </a:txBody>
                  <a:tcPr marL="41683" marR="41683" marT="41683" marB="41683" anchor="b"/>
                </a:tc>
                <a:tc hMerge="1">
                  <a:txBody>
                    <a:bodyPr/>
                    <a:lstStyle/>
                    <a:p>
                      <a:endParaRPr lang="es-GT"/>
                    </a:p>
                  </a:txBody>
                  <a:tcPr/>
                </a:tc>
                <a:tc>
                  <a:txBody>
                    <a:bodyPr/>
                    <a:lstStyle/>
                    <a:p>
                      <a:pPr>
                        <a:lnSpc>
                          <a:spcPct val="115000"/>
                        </a:lnSpc>
                        <a:spcAft>
                          <a:spcPts val="0"/>
                        </a:spcAft>
                      </a:pPr>
                      <a:r>
                        <a:rPr lang="es-GT" sz="900" dirty="0">
                          <a:effectLst/>
                        </a:rPr>
                        <a:t>Caliza (creta, coquina)</a:t>
                      </a:r>
                      <a:br>
                        <a:rPr lang="es-GT" sz="900" dirty="0">
                          <a:effectLst/>
                        </a:rPr>
                      </a:br>
                      <a:endParaRPr lang="es-GT" sz="1000" dirty="0">
                        <a:effectLst/>
                        <a:latin typeface="Calibri"/>
                        <a:ea typeface="Calibri"/>
                        <a:cs typeface="Times New Roman"/>
                      </a:endParaRPr>
                    </a:p>
                  </a:txBody>
                  <a:tcPr marL="41683" marR="41683" marT="41683" marB="41683" anchor="b"/>
                </a:tc>
              </a:tr>
              <a:tr h="486497">
                <a:tc>
                  <a:txBody>
                    <a:bodyPr/>
                    <a:lstStyle/>
                    <a:p>
                      <a:pPr>
                        <a:lnSpc>
                          <a:spcPct val="115000"/>
                        </a:lnSpc>
                        <a:spcAft>
                          <a:spcPts val="0"/>
                        </a:spcAft>
                      </a:pPr>
                      <a:r>
                        <a:rPr lang="es-GT" sz="900">
                          <a:effectLst/>
                        </a:rPr>
                        <a:t>Generalmente</a:t>
                      </a:r>
                      <a:endParaRPr lang="es-GT" sz="1000">
                        <a:effectLst/>
                        <a:latin typeface="Calibri"/>
                        <a:ea typeface="Calibri"/>
                        <a:cs typeface="Times New Roman"/>
                      </a:endParaRPr>
                    </a:p>
                  </a:txBody>
                  <a:tcPr marL="41683" marR="41683" marT="41683" marB="41683" anchor="b"/>
                </a:tc>
                <a:tc gridSpan="2">
                  <a:txBody>
                    <a:bodyPr/>
                    <a:lstStyle/>
                    <a:p>
                      <a:pPr>
                        <a:lnSpc>
                          <a:spcPct val="115000"/>
                        </a:lnSpc>
                        <a:spcAft>
                          <a:spcPts val="0"/>
                        </a:spcAft>
                      </a:pPr>
                      <a:r>
                        <a:rPr lang="es-GT" sz="900">
                          <a:effectLst/>
                        </a:rPr>
                        <a:t>Conchas microscópicas alteradas de</a:t>
                      </a:r>
                      <a:endParaRPr lang="es-GT" sz="1000">
                        <a:effectLst/>
                        <a:latin typeface="Calibri"/>
                        <a:ea typeface="Calibri"/>
                        <a:cs typeface="Times New Roman"/>
                      </a:endParaRPr>
                    </a:p>
                  </a:txBody>
                  <a:tcPr marL="41683" marR="41683" marT="41683" marB="41683" anchor="b"/>
                </a:tc>
                <a:tc hMerge="1">
                  <a:txBody>
                    <a:bodyPr/>
                    <a:lstStyle/>
                    <a:p>
                      <a:endParaRPr lang="es-GT"/>
                    </a:p>
                  </a:txBody>
                  <a:tcPr/>
                </a:tc>
                <a:tc rowSpan="2">
                  <a:txBody>
                    <a:bodyPr/>
                    <a:lstStyle/>
                    <a:p>
                      <a:pPr>
                        <a:lnSpc>
                          <a:spcPct val="115000"/>
                        </a:lnSpc>
                        <a:spcAft>
                          <a:spcPts val="0"/>
                        </a:spcAft>
                      </a:pPr>
                      <a:r>
                        <a:rPr lang="es-GT" sz="900">
                          <a:effectLst/>
                        </a:rPr>
                        <a:t>Pedernal</a:t>
                      </a:r>
                      <a:endParaRPr lang="es-GT" sz="1000">
                        <a:effectLst/>
                        <a:latin typeface="Calibri"/>
                        <a:ea typeface="Calibri"/>
                        <a:cs typeface="Times New Roman"/>
                      </a:endParaRPr>
                    </a:p>
                  </a:txBody>
                  <a:tcPr marL="41683" marR="41683" marT="41683" marB="41683" anchor="b"/>
                </a:tc>
              </a:tr>
              <a:tr h="306101">
                <a:tc>
                  <a:txBody>
                    <a:bodyPr/>
                    <a:lstStyle/>
                    <a:p>
                      <a:pPr>
                        <a:lnSpc>
                          <a:spcPct val="115000"/>
                        </a:lnSpc>
                        <a:spcAft>
                          <a:spcPts val="0"/>
                        </a:spcAft>
                      </a:pPr>
                      <a:r>
                        <a:rPr lang="es-GT" sz="900">
                          <a:effectLst/>
                        </a:rPr>
                        <a:t> cristalina</a:t>
                      </a:r>
                      <a:endParaRPr lang="es-GT" sz="1000">
                        <a:effectLst/>
                        <a:latin typeface="Calibri"/>
                        <a:ea typeface="Calibri"/>
                        <a:cs typeface="Times New Roman"/>
                      </a:endParaRPr>
                    </a:p>
                  </a:txBody>
                  <a:tcPr marL="41683" marR="41683" marT="41683" marB="41683" anchor="b"/>
                </a:tc>
                <a:tc gridSpan="2">
                  <a:txBody>
                    <a:bodyPr/>
                    <a:lstStyle/>
                    <a:p>
                      <a:pPr>
                        <a:lnSpc>
                          <a:spcPct val="115000"/>
                        </a:lnSpc>
                        <a:spcAft>
                          <a:spcPts val="0"/>
                        </a:spcAft>
                      </a:pPr>
                      <a:r>
                        <a:rPr lang="es-GT" sz="900">
                          <a:effectLst/>
                        </a:rPr>
                        <a:t>bióxido de silicio</a:t>
                      </a:r>
                      <a:endParaRPr lang="es-GT" sz="1000">
                        <a:effectLst/>
                        <a:latin typeface="Calibri"/>
                        <a:ea typeface="Calibri"/>
                        <a:cs typeface="Times New Roman"/>
                      </a:endParaRPr>
                    </a:p>
                  </a:txBody>
                  <a:tcPr marL="41683" marR="41683" marT="41683" marB="41683" anchor="b"/>
                </a:tc>
                <a:tc hMerge="1">
                  <a:txBody>
                    <a:bodyPr/>
                    <a:lstStyle/>
                    <a:p>
                      <a:endParaRPr lang="es-GT"/>
                    </a:p>
                  </a:txBody>
                  <a:tcPr/>
                </a:tc>
                <a:tc vMerge="1">
                  <a:txBody>
                    <a:bodyPr/>
                    <a:lstStyle/>
                    <a:p>
                      <a:endParaRPr lang="es-GT"/>
                    </a:p>
                  </a:txBody>
                  <a:tcPr/>
                </a:tc>
              </a:tr>
              <a:tr h="1112904">
                <a:tc>
                  <a:txBody>
                    <a:bodyPr/>
                    <a:lstStyle/>
                    <a:p>
                      <a:pPr>
                        <a:lnSpc>
                          <a:spcPct val="115000"/>
                        </a:lnSpc>
                        <a:spcAft>
                          <a:spcPts val="0"/>
                        </a:spcAft>
                      </a:pPr>
                      <a:r>
                        <a:rPr lang="es-GT" sz="900">
                          <a:effectLst/>
                        </a:rPr>
                        <a:t>Generalmente</a:t>
                      </a:r>
                      <a:br>
                        <a:rPr lang="es-GT" sz="900">
                          <a:effectLst/>
                        </a:rPr>
                      </a:br>
                      <a:r>
                        <a:rPr lang="es-GT" sz="900">
                          <a:effectLst/>
                        </a:rPr>
                        <a:t>Cristalina</a:t>
                      </a:r>
                      <a:endParaRPr lang="es-GT" sz="1000">
                        <a:effectLst/>
                      </a:endParaRPr>
                    </a:p>
                    <a:p>
                      <a:pPr>
                        <a:lnSpc>
                          <a:spcPct val="115000"/>
                        </a:lnSpc>
                        <a:spcAft>
                          <a:spcPts val="0"/>
                        </a:spcAft>
                      </a:pPr>
                      <a:r>
                        <a:rPr lang="es-GT" sz="900">
                          <a:effectLst/>
                        </a:rPr>
                        <a:t> </a:t>
                      </a:r>
                      <a:endParaRPr lang="es-GT" sz="1000">
                        <a:effectLst/>
                        <a:latin typeface="Calibri"/>
                        <a:ea typeface="Calibri"/>
                        <a:cs typeface="Times New Roman"/>
                      </a:endParaRPr>
                    </a:p>
                  </a:txBody>
                  <a:tcPr marL="41683" marR="41683" marT="41683" marB="41683" anchor="b"/>
                </a:tc>
                <a:tc gridSpan="2">
                  <a:txBody>
                    <a:bodyPr/>
                    <a:lstStyle/>
                    <a:p>
                      <a:pPr>
                        <a:lnSpc>
                          <a:spcPct val="115000"/>
                        </a:lnSpc>
                        <a:spcAft>
                          <a:spcPts val="0"/>
                        </a:spcAft>
                      </a:pPr>
                      <a:r>
                        <a:rPr lang="es-GT" sz="900" dirty="0">
                          <a:effectLst/>
                        </a:rPr>
                        <a:t> </a:t>
                      </a:r>
                      <a:endParaRPr lang="es-GT" sz="1000" dirty="0">
                        <a:effectLst/>
                      </a:endParaRPr>
                    </a:p>
                    <a:p>
                      <a:pPr>
                        <a:lnSpc>
                          <a:spcPct val="115000"/>
                        </a:lnSpc>
                        <a:spcAft>
                          <a:spcPts val="0"/>
                        </a:spcAft>
                      </a:pPr>
                      <a:r>
                        <a:rPr lang="es-GT" sz="900" dirty="0">
                          <a:effectLst/>
                        </a:rPr>
                        <a:t> </a:t>
                      </a:r>
                      <a:endParaRPr lang="es-GT" sz="1000" dirty="0">
                        <a:effectLst/>
                      </a:endParaRPr>
                    </a:p>
                    <a:p>
                      <a:pPr>
                        <a:lnSpc>
                          <a:spcPct val="115000"/>
                        </a:lnSpc>
                        <a:spcAft>
                          <a:spcPts val="0"/>
                        </a:spcAft>
                      </a:pPr>
                      <a:r>
                        <a:rPr lang="es-GT" sz="900" dirty="0">
                          <a:effectLst/>
                        </a:rPr>
                        <a:t>Principalmente carbono de restos</a:t>
                      </a:r>
                      <a:br>
                        <a:rPr lang="es-GT" sz="900" dirty="0">
                          <a:effectLst/>
                        </a:rPr>
                      </a:br>
                      <a:r>
                        <a:rPr lang="es-GT" sz="900" dirty="0">
                          <a:effectLst/>
                        </a:rPr>
                        <a:t>alterados de plantas</a:t>
                      </a:r>
                      <a:endParaRPr lang="es-GT" sz="1000" dirty="0">
                        <a:effectLst/>
                      </a:endParaRPr>
                    </a:p>
                    <a:p>
                      <a:pPr>
                        <a:lnSpc>
                          <a:spcPct val="115000"/>
                        </a:lnSpc>
                        <a:spcAft>
                          <a:spcPts val="0"/>
                        </a:spcAft>
                      </a:pPr>
                      <a:r>
                        <a:rPr lang="es-GT" sz="900" dirty="0">
                          <a:effectLst/>
                        </a:rPr>
                        <a:t> </a:t>
                      </a:r>
                      <a:endParaRPr lang="es-GT" sz="1000" dirty="0">
                        <a:effectLst/>
                        <a:latin typeface="Calibri"/>
                        <a:ea typeface="Calibri"/>
                        <a:cs typeface="Times New Roman"/>
                      </a:endParaRPr>
                    </a:p>
                  </a:txBody>
                  <a:tcPr marL="41683" marR="41683" marT="41683" marB="41683" anchor="b"/>
                </a:tc>
                <a:tc hMerge="1">
                  <a:txBody>
                    <a:bodyPr/>
                    <a:lstStyle/>
                    <a:p>
                      <a:endParaRPr lang="es-GT"/>
                    </a:p>
                  </a:txBody>
                  <a:tcPr/>
                </a:tc>
                <a:tc rowSpan="2">
                  <a:txBody>
                    <a:bodyPr/>
                    <a:lstStyle/>
                    <a:p>
                      <a:pPr>
                        <a:lnSpc>
                          <a:spcPct val="115000"/>
                        </a:lnSpc>
                        <a:spcAft>
                          <a:spcPts val="0"/>
                        </a:spcAft>
                      </a:pPr>
                      <a:r>
                        <a:rPr lang="es-GT" sz="900" dirty="0">
                          <a:effectLst/>
                        </a:rPr>
                        <a:t>Carbón mineral</a:t>
                      </a:r>
                      <a:br>
                        <a:rPr lang="es-GT" sz="900" dirty="0">
                          <a:effectLst/>
                        </a:rPr>
                      </a:br>
                      <a:endParaRPr lang="es-GT" sz="1000" dirty="0">
                        <a:effectLst/>
                        <a:latin typeface="Calibri"/>
                        <a:ea typeface="Calibri"/>
                        <a:cs typeface="Times New Roman"/>
                      </a:endParaRPr>
                    </a:p>
                  </a:txBody>
                  <a:tcPr marL="41683" marR="41683" marT="41683" marB="41683" anchor="b"/>
                </a:tc>
              </a:tr>
              <a:tr h="306101">
                <a:tc>
                  <a:txBody>
                    <a:bodyPr/>
                    <a:lstStyle/>
                    <a:p>
                      <a:pPr>
                        <a:lnSpc>
                          <a:spcPct val="115000"/>
                        </a:lnSpc>
                        <a:spcAft>
                          <a:spcPts val="0"/>
                        </a:spcAft>
                      </a:pPr>
                      <a:r>
                        <a:rPr lang="es-GT" sz="900">
                          <a:effectLst/>
                        </a:rPr>
                        <a:t> </a:t>
                      </a:r>
                      <a:endParaRPr lang="es-GT" sz="1000">
                        <a:effectLst/>
                        <a:latin typeface="Calibri"/>
                        <a:ea typeface="Calibri"/>
                        <a:cs typeface="Times New Roman"/>
                      </a:endParaRPr>
                    </a:p>
                  </a:txBody>
                  <a:tcPr marL="41683" marR="41683" marT="41683" marB="41683" anchor="b"/>
                </a:tc>
                <a:tc gridSpan="2">
                  <a:txBody>
                    <a:bodyPr/>
                    <a:lstStyle/>
                    <a:p>
                      <a:pPr>
                        <a:lnSpc>
                          <a:spcPct val="115000"/>
                        </a:lnSpc>
                        <a:spcAft>
                          <a:spcPts val="0"/>
                        </a:spcAft>
                      </a:pPr>
                      <a:r>
                        <a:rPr lang="es-GT" sz="900" dirty="0">
                          <a:effectLst/>
                        </a:rPr>
                        <a:t> </a:t>
                      </a:r>
                      <a:endParaRPr lang="es-GT" sz="1000" dirty="0">
                        <a:effectLst/>
                        <a:latin typeface="Calibri"/>
                        <a:ea typeface="Calibri"/>
                        <a:cs typeface="Times New Roman"/>
                      </a:endParaRPr>
                    </a:p>
                  </a:txBody>
                  <a:tcPr marL="41683" marR="41683" marT="41683" marB="41683" anchor="b"/>
                </a:tc>
                <a:tc hMerge="1">
                  <a:txBody>
                    <a:bodyPr/>
                    <a:lstStyle/>
                    <a:p>
                      <a:endParaRPr lang="es-GT"/>
                    </a:p>
                  </a:txBody>
                  <a:tcPr/>
                </a:tc>
                <a:tc vMerge="1">
                  <a:txBody>
                    <a:bodyPr/>
                    <a:lstStyle/>
                    <a:p>
                      <a:endParaRPr lang="es-GT"/>
                    </a:p>
                  </a:txBody>
                  <a:tcPr/>
                </a:tc>
              </a:tr>
            </a:tbl>
          </a:graphicData>
        </a:graphic>
      </p:graphicFrame>
      <p:pic>
        <p:nvPicPr>
          <p:cNvPr id="2053" name="Imagen 11" descr="Descripción: caliz59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418" y="322308"/>
            <a:ext cx="16002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n 10" descr="Descripción: 290px-Gips,_Marok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756" y="1412776"/>
            <a:ext cx="153352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9" descr="Descripción: Halita">
            <a:hlinkClick r:id="rId5" tooltip="&quot;Halita&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7917" y="2597459"/>
            <a:ext cx="14192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8" descr="Descripción: anastas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79" y="4149080"/>
            <a:ext cx="16668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7" descr="Descripción: 220px-Co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1340" y="5445224"/>
            <a:ext cx="1547813" cy="11620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3 Conector recto de flecha"/>
          <p:cNvCxnSpPr>
            <a:endCxn id="2053" idx="1"/>
          </p:cNvCxnSpPr>
          <p:nvPr/>
        </p:nvCxnSpPr>
        <p:spPr>
          <a:xfrm flipV="1">
            <a:off x="6012160" y="822371"/>
            <a:ext cx="1018258" cy="374381"/>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a:endCxn id="2052" idx="1"/>
          </p:cNvCxnSpPr>
          <p:nvPr/>
        </p:nvCxnSpPr>
        <p:spPr>
          <a:xfrm flipV="1">
            <a:off x="6012160" y="1946176"/>
            <a:ext cx="1051596" cy="18668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a:endCxn id="2051" idx="1"/>
          </p:cNvCxnSpPr>
          <p:nvPr/>
        </p:nvCxnSpPr>
        <p:spPr>
          <a:xfrm>
            <a:off x="6156176" y="2780928"/>
            <a:ext cx="951741" cy="464231"/>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endCxn id="2050" idx="1"/>
          </p:cNvCxnSpPr>
          <p:nvPr/>
        </p:nvCxnSpPr>
        <p:spPr>
          <a:xfrm>
            <a:off x="6521289" y="4149080"/>
            <a:ext cx="570990" cy="595313"/>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endCxn id="2049" idx="1"/>
          </p:cNvCxnSpPr>
          <p:nvPr/>
        </p:nvCxnSpPr>
        <p:spPr>
          <a:xfrm flipV="1">
            <a:off x="6156176" y="6026249"/>
            <a:ext cx="1055164" cy="211064"/>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12 Cinta perforada"/>
          <p:cNvSpPr/>
          <p:nvPr/>
        </p:nvSpPr>
        <p:spPr>
          <a:xfrm>
            <a:off x="3707904" y="5834976"/>
            <a:ext cx="1368152"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hlinkClick r:id="rId9" action="ppaction://hlinkfile"/>
              </a:rPr>
              <a:t>VIDEO</a:t>
            </a:r>
            <a:endParaRPr lang="es-GT" dirty="0"/>
          </a:p>
        </p:txBody>
      </p:sp>
      <p:sp>
        <p:nvSpPr>
          <p:cNvPr id="14" name="13 Elipse">
            <a:hlinkClick r:id="rId10" action="ppaction://hlinkfile"/>
          </p:cNvPr>
          <p:cNvSpPr/>
          <p:nvPr/>
        </p:nvSpPr>
        <p:spPr>
          <a:xfrm>
            <a:off x="5334891" y="5582948"/>
            <a:ext cx="72008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Tree>
    <p:extLst>
      <p:ext uri="{BB962C8B-B14F-4D97-AF65-F5344CB8AC3E}">
        <p14:creationId xmlns:p14="http://schemas.microsoft.com/office/powerpoint/2010/main" val="83918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circle(in)">
                                      <p:cBhvr>
                                        <p:cTn id="13" dur="2000"/>
                                        <p:tgtEl>
                                          <p:spTgt spid="20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circle(in)">
                                      <p:cBhvr>
                                        <p:cTn id="24" dur="20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circle(in)">
                                      <p:cBhvr>
                                        <p:cTn id="46" dur="2000"/>
                                        <p:tgtEl>
                                          <p:spTgt spid="205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049"/>
                                        </p:tgtEl>
                                        <p:attrNameLst>
                                          <p:attrName>style.visibility</p:attrName>
                                        </p:attrNameLst>
                                      </p:cBhvr>
                                      <p:to>
                                        <p:strVal val="visible"/>
                                      </p:to>
                                    </p:set>
                                    <p:animEffect transition="in" filter="circle(in)">
                                      <p:cBhvr>
                                        <p:cTn id="57" dur="2000"/>
                                        <p:tgtEl>
                                          <p:spTgt spid="2049"/>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80">
                                          <p:stCondLst>
                                            <p:cond delay="0"/>
                                          </p:stCondLst>
                                        </p:cTn>
                                        <p:tgtEl>
                                          <p:spTgt spid="13"/>
                                        </p:tgtEl>
                                      </p:cBhvr>
                                    </p:animEffect>
                                    <p:anim calcmode="lin" valueType="num">
                                      <p:cBhvr>
                                        <p:cTn id="6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8" dur="26">
                                          <p:stCondLst>
                                            <p:cond delay="650"/>
                                          </p:stCondLst>
                                        </p:cTn>
                                        <p:tgtEl>
                                          <p:spTgt spid="13"/>
                                        </p:tgtEl>
                                      </p:cBhvr>
                                      <p:to x="100000" y="60000"/>
                                    </p:animScale>
                                    <p:animScale>
                                      <p:cBhvr>
                                        <p:cTn id="69" dur="166" decel="50000">
                                          <p:stCondLst>
                                            <p:cond delay="676"/>
                                          </p:stCondLst>
                                        </p:cTn>
                                        <p:tgtEl>
                                          <p:spTgt spid="13"/>
                                        </p:tgtEl>
                                      </p:cBhvr>
                                      <p:to x="100000" y="100000"/>
                                    </p:animScale>
                                    <p:animScale>
                                      <p:cBhvr>
                                        <p:cTn id="70" dur="26">
                                          <p:stCondLst>
                                            <p:cond delay="1312"/>
                                          </p:stCondLst>
                                        </p:cTn>
                                        <p:tgtEl>
                                          <p:spTgt spid="13"/>
                                        </p:tgtEl>
                                      </p:cBhvr>
                                      <p:to x="100000" y="80000"/>
                                    </p:animScale>
                                    <p:animScale>
                                      <p:cBhvr>
                                        <p:cTn id="71" dur="166" decel="50000">
                                          <p:stCondLst>
                                            <p:cond delay="1338"/>
                                          </p:stCondLst>
                                        </p:cTn>
                                        <p:tgtEl>
                                          <p:spTgt spid="13"/>
                                        </p:tgtEl>
                                      </p:cBhvr>
                                      <p:to x="100000" y="100000"/>
                                    </p:animScale>
                                    <p:animScale>
                                      <p:cBhvr>
                                        <p:cTn id="72" dur="26">
                                          <p:stCondLst>
                                            <p:cond delay="1642"/>
                                          </p:stCondLst>
                                        </p:cTn>
                                        <p:tgtEl>
                                          <p:spTgt spid="13"/>
                                        </p:tgtEl>
                                      </p:cBhvr>
                                      <p:to x="100000" y="90000"/>
                                    </p:animScale>
                                    <p:animScale>
                                      <p:cBhvr>
                                        <p:cTn id="73" dur="166" decel="50000">
                                          <p:stCondLst>
                                            <p:cond delay="1668"/>
                                          </p:stCondLst>
                                        </p:cTn>
                                        <p:tgtEl>
                                          <p:spTgt spid="13"/>
                                        </p:tgtEl>
                                      </p:cBhvr>
                                      <p:to x="100000" y="100000"/>
                                    </p:animScale>
                                    <p:animScale>
                                      <p:cBhvr>
                                        <p:cTn id="74" dur="26">
                                          <p:stCondLst>
                                            <p:cond delay="1808"/>
                                          </p:stCondLst>
                                        </p:cTn>
                                        <p:tgtEl>
                                          <p:spTgt spid="13"/>
                                        </p:tgtEl>
                                      </p:cBhvr>
                                      <p:to x="100000" y="95000"/>
                                    </p:animScale>
                                    <p:animScale>
                                      <p:cBhvr>
                                        <p:cTn id="75" dur="166" decel="50000">
                                          <p:stCondLst>
                                            <p:cond delay="1834"/>
                                          </p:stCondLst>
                                        </p:cTn>
                                        <p:tgtEl>
                                          <p:spTgt spid="13"/>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barn(inVertical)">
                                      <p:cBhvr>
                                        <p:cTn id="8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310311">
            <a:off x="2314603" y="2308074"/>
            <a:ext cx="6172200" cy="2053590"/>
          </a:xfrm>
        </p:spPr>
        <p:txBody>
          <a:bodyPr>
            <a:noAutofit/>
          </a:bodyPr>
          <a:lstStyle/>
          <a:p>
            <a:pPr algn="ctr"/>
            <a:r>
              <a:rPr lang="es-GT" sz="4400" b="1" dirty="0" smtClean="0"/>
              <a:t>ROCAS METAMÓRFICAS</a:t>
            </a:r>
            <a:endParaRPr lang="es-GT" sz="4400" b="1" dirty="0"/>
          </a:p>
        </p:txBody>
      </p:sp>
    </p:spTree>
    <p:extLst>
      <p:ext uri="{BB962C8B-B14F-4D97-AF65-F5344CB8AC3E}">
        <p14:creationId xmlns:p14="http://schemas.microsoft.com/office/powerpoint/2010/main" val="199927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
          </p:nvPr>
        </p:nvSpPr>
        <p:spPr>
          <a:xfrm>
            <a:off x="457200" y="404664"/>
            <a:ext cx="7467600" cy="6069288"/>
          </a:xfrm>
        </p:spPr>
        <p:txBody>
          <a:bodyPr/>
          <a:lstStyle/>
          <a:p>
            <a:r>
              <a:rPr lang="es-ES" dirty="0"/>
              <a:t>Las rocas metamórficas (del griego meta, cambio, y </a:t>
            </a:r>
            <a:r>
              <a:rPr lang="es-ES" dirty="0" err="1"/>
              <a:t>morphe</a:t>
            </a:r>
            <a:r>
              <a:rPr lang="es-ES" dirty="0"/>
              <a:t>, forma, “cambio de forma”) resultan de la transformación de rocas preexistentes que han sufrido ajustes estructurales y mineralógicos bajo ciertas condiciones físicas o químicas, o una combinación de ambas, como son la temperatura, la presión y/o la actividad química de los </a:t>
            </a:r>
            <a:r>
              <a:rPr lang="es-ES" dirty="0" smtClean="0"/>
              <a:t>fluidos.</a:t>
            </a:r>
          </a:p>
          <a:p>
            <a:endParaRPr lang="es-ES" dirty="0"/>
          </a:p>
          <a:p>
            <a:pPr marL="0" indent="0">
              <a:buNone/>
            </a:pPr>
            <a:endParaRPr lang="es-ES" dirty="0" smtClean="0"/>
          </a:p>
          <a:p>
            <a:r>
              <a:rPr lang="es-ES" dirty="0" smtClean="0"/>
              <a:t>La </a:t>
            </a:r>
            <a:r>
              <a:rPr lang="es-ES" dirty="0"/>
              <a:t>roca generada depende de la composición y textura de la roca original, de los agentes del metamorfismo, así como del tiempo en que la roca original estuvo sometida a los efectos del llamado proceso metamórfico. </a:t>
            </a:r>
            <a:r>
              <a:rPr lang="es-ES" dirty="0" smtClean="0"/>
              <a:t> </a:t>
            </a:r>
            <a:endParaRPr lang="es-GT" dirty="0"/>
          </a:p>
        </p:txBody>
      </p:sp>
    </p:spTree>
    <p:extLst>
      <p:ext uri="{BB962C8B-B14F-4D97-AF65-F5344CB8AC3E}">
        <p14:creationId xmlns:p14="http://schemas.microsoft.com/office/powerpoint/2010/main" val="10910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idx="2"/>
          </p:nvPr>
        </p:nvSpPr>
        <p:spPr>
          <a:xfrm>
            <a:off x="6588224" y="274320"/>
            <a:ext cx="1751104" cy="5818976"/>
          </a:xfrm>
        </p:spPr>
        <p:txBody>
          <a:bodyPr>
            <a:normAutofit/>
          </a:bodyPr>
          <a:lstStyle/>
          <a:p>
            <a:pPr algn="ctr"/>
            <a:r>
              <a:rPr lang="es-ES" sz="2000" dirty="0" smtClean="0"/>
              <a:t>El </a:t>
            </a:r>
            <a:r>
              <a:rPr lang="es-ES" sz="2000" dirty="0"/>
              <a:t>estudio de estas rocas provee información muy valiosa acerca de procesos geológicos que ocurrieron dentro de la Tierra y sobre su variación a través del tiempo</a:t>
            </a:r>
            <a:r>
              <a:rPr lang="es-ES" sz="2000" dirty="0" smtClean="0"/>
              <a:t>.</a:t>
            </a:r>
          </a:p>
          <a:p>
            <a:endParaRPr lang="es-GT" dirty="0"/>
          </a:p>
          <a:p>
            <a:endParaRPr lang="es-G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8640"/>
            <a:ext cx="4165625" cy="653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9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pPr algn="ctr"/>
            <a:r>
              <a:rPr lang="es-ES" b="1" dirty="0"/>
              <a:t>FORMACIÓN DE LAS ROCAS </a:t>
            </a:r>
            <a:r>
              <a:rPr lang="es-ES" b="1" dirty="0" smtClean="0"/>
              <a:t>METAMÓRFICAS</a:t>
            </a:r>
            <a:endParaRPr lang="es-GT" dirty="0"/>
          </a:p>
        </p:txBody>
      </p:sp>
      <p:sp>
        <p:nvSpPr>
          <p:cNvPr id="6" name="5 Marcador de contenido"/>
          <p:cNvSpPr>
            <a:spLocks noGrp="1"/>
          </p:cNvSpPr>
          <p:nvPr>
            <p:ph sz="quarter" idx="1"/>
          </p:nvPr>
        </p:nvSpPr>
        <p:spPr/>
        <p:txBody>
          <a:bodyPr/>
          <a:lstStyle/>
          <a:p>
            <a:r>
              <a:rPr lang="es-ES" dirty="0"/>
              <a:t>El metamorfismo puede ocurrir en diferentes ambientes terrestres, por ejemplo a ciertas profundidades las rocas sufren cambios debidos al peso de los materiales que hay por encima y a las grandes temperaturas. También se produce metamorfismo en los bordes de las placas tectónicas debido fundamentalmente a las grandes presiones que actúan y también en los alrededores de los magmas gracias a las grandes temperaturas dominantes.</a:t>
            </a:r>
            <a:endParaRPr lang="es-GT" dirty="0"/>
          </a:p>
          <a:p>
            <a:endParaRPr lang="es-GT" dirty="0"/>
          </a:p>
        </p:txBody>
      </p:sp>
    </p:spTree>
    <p:extLst>
      <p:ext uri="{BB962C8B-B14F-4D97-AF65-F5344CB8AC3E}">
        <p14:creationId xmlns:p14="http://schemas.microsoft.com/office/powerpoint/2010/main" val="157998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260648"/>
            <a:ext cx="7467600" cy="6213304"/>
          </a:xfrm>
        </p:spPr>
        <p:txBody>
          <a:bodyPr/>
          <a:lstStyle/>
          <a:p>
            <a:r>
              <a:rPr lang="es-ES" dirty="0"/>
              <a:t>El proceso metamórfico se realiza en estado sólido, es decir las transformaciones se producen sin que la roca llegue a fundirse. La mayoría de las rocas metamórficas se caracterizan por un aplastamiento general de sus minerales que hace que se presenten alineados. Esta estructura característica que denominamos foliación </a:t>
            </a:r>
            <a:endParaRPr lang="es-ES" dirty="0" smtClean="0"/>
          </a:p>
          <a:p>
            <a:pPr marL="0" indent="0">
              <a:buNone/>
            </a:pPr>
            <a:endParaRPr lang="es-GT" dirty="0"/>
          </a:p>
        </p:txBody>
      </p:sp>
      <p:pic>
        <p:nvPicPr>
          <p:cNvPr id="4" name="3 Imagen" descr="Resultado de imagen para FORMACIÓN DE LAS ROCAS SEDIMENTARIAS"/>
          <p:cNvPicPr/>
          <p:nvPr/>
        </p:nvPicPr>
        <p:blipFill rotWithShape="1">
          <a:blip r:embed="rId2">
            <a:extLst>
              <a:ext uri="{28A0092B-C50C-407E-A947-70E740481C1C}">
                <a14:useLocalDpi xmlns:a14="http://schemas.microsoft.com/office/drawing/2010/main" val="0"/>
              </a:ext>
            </a:extLst>
          </a:blip>
          <a:srcRect l="8839" t="19820" r="7061" b="1883"/>
          <a:stretch/>
        </p:blipFill>
        <p:spPr bwMode="auto">
          <a:xfrm>
            <a:off x="1547664" y="2924944"/>
            <a:ext cx="5328592" cy="3600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076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000" dirty="0">
                <a:solidFill>
                  <a:schemeClr val="tx1"/>
                </a:solidFill>
              </a:rPr>
              <a:t>es muy usual definir tres principales tipos de metamorfismo según el agente metamórfico predominante: </a:t>
            </a:r>
            <a:endParaRPr lang="es-GT" sz="2000" dirty="0">
              <a:solidFill>
                <a:schemeClr val="tx1"/>
              </a:solidFill>
            </a:endParaRPr>
          </a:p>
        </p:txBody>
      </p:sp>
      <p:sp>
        <p:nvSpPr>
          <p:cNvPr id="3" name="2 Marcador de contenido"/>
          <p:cNvSpPr>
            <a:spLocks noGrp="1"/>
          </p:cNvSpPr>
          <p:nvPr>
            <p:ph sz="quarter" idx="1"/>
          </p:nvPr>
        </p:nvSpPr>
        <p:spPr>
          <a:xfrm>
            <a:off x="457200" y="1340768"/>
            <a:ext cx="7467600" cy="5133184"/>
          </a:xfrm>
        </p:spPr>
        <p:txBody>
          <a:bodyPr numCol="3">
            <a:normAutofit/>
          </a:bodyPr>
          <a:lstStyle/>
          <a:p>
            <a:r>
              <a:rPr lang="es-ES" sz="1800" b="1" dirty="0"/>
              <a:t>Metamorfismo Regional</a:t>
            </a:r>
            <a:r>
              <a:rPr lang="es-ES" sz="1800" b="1" dirty="0" smtClean="0"/>
              <a:t>: </a:t>
            </a:r>
            <a:r>
              <a:rPr lang="es-ES" sz="1800" dirty="0" smtClean="0"/>
              <a:t>ocurre </a:t>
            </a:r>
            <a:r>
              <a:rPr lang="es-ES" sz="1800" dirty="0"/>
              <a:t>en áreas </a:t>
            </a:r>
            <a:r>
              <a:rPr lang="es-ES" sz="1800" dirty="0" smtClean="0"/>
              <a:t>que </a:t>
            </a:r>
            <a:r>
              <a:rPr lang="es-ES" sz="1800" dirty="0"/>
              <a:t>están sometidas a temperaturas, presiones y deformaciones </a:t>
            </a:r>
            <a:r>
              <a:rPr lang="es-ES" sz="1800" dirty="0" smtClean="0"/>
              <a:t>extremas; a </a:t>
            </a:r>
            <a:r>
              <a:rPr lang="es-ES" sz="1800" dirty="0"/>
              <a:t>lo largo de las placas tectónicas </a:t>
            </a:r>
            <a:r>
              <a:rPr lang="es-ES" sz="1600" dirty="0" smtClean="0"/>
              <a:t>principalmente </a:t>
            </a:r>
            <a:r>
              <a:rPr lang="es-ES" sz="1800" dirty="0"/>
              <a:t>en la placa convergente donde </a:t>
            </a:r>
            <a:r>
              <a:rPr lang="es-ES" sz="1800" dirty="0" smtClean="0"/>
              <a:t>se </a:t>
            </a:r>
            <a:r>
              <a:rPr lang="es-ES" sz="1800" dirty="0"/>
              <a:t>deforman intensamente y se cristalizan durante la convergencia y la </a:t>
            </a:r>
            <a:r>
              <a:rPr lang="es-ES" sz="1800" dirty="0" smtClean="0"/>
              <a:t>subducción.</a:t>
            </a:r>
          </a:p>
          <a:p>
            <a:endParaRPr lang="es-ES" sz="1800" dirty="0" smtClean="0"/>
          </a:p>
          <a:p>
            <a:r>
              <a:rPr lang="es-ES" sz="1800" b="1" dirty="0"/>
              <a:t>Metamorfismo de Contacto: </a:t>
            </a:r>
            <a:r>
              <a:rPr lang="es-ES" sz="1800" dirty="0"/>
              <a:t>Se presenta cuando el calor y los fluidos magmáticos actúan para producir el cambio, es decir, cuando un magma altera la roca circundante debido a la temperatura, causando alteración térmica. </a:t>
            </a:r>
            <a:endParaRPr lang="es-ES" sz="1800" dirty="0" smtClean="0"/>
          </a:p>
          <a:p>
            <a:pPr marL="0" indent="0">
              <a:buNone/>
            </a:pPr>
            <a:endParaRPr lang="es-ES" sz="1800" dirty="0"/>
          </a:p>
          <a:p>
            <a:pPr marL="0" indent="0">
              <a:buNone/>
            </a:pPr>
            <a:endParaRPr lang="es-ES" sz="1800" dirty="0" smtClean="0"/>
          </a:p>
          <a:p>
            <a:pPr marL="0" indent="0">
              <a:buNone/>
            </a:pPr>
            <a:endParaRPr lang="es-ES" sz="1800" dirty="0" smtClean="0"/>
          </a:p>
          <a:p>
            <a:pPr marL="0" indent="0">
              <a:buNone/>
            </a:pPr>
            <a:endParaRPr lang="es-ES" sz="1800" dirty="0"/>
          </a:p>
          <a:p>
            <a:r>
              <a:rPr lang="es-ES" sz="1800" b="1" dirty="0"/>
              <a:t>Metamorfismo Dinámico: </a:t>
            </a:r>
            <a:r>
              <a:rPr lang="es-ES" sz="1800" dirty="0"/>
              <a:t>Se origina debido a la presión o al esfuerzo cortante dirigido que generalmente es orogénico, por lo que este metamorfismo se asocia en mayor medida con las zonas de falla en las cuales, las rocas están sometidas a grandes presiones diferenciales. </a:t>
            </a:r>
            <a:endParaRPr lang="es-GT" sz="1800" dirty="0"/>
          </a:p>
        </p:txBody>
      </p:sp>
    </p:spTree>
    <p:extLst>
      <p:ext uri="{BB962C8B-B14F-4D97-AF65-F5344CB8AC3E}">
        <p14:creationId xmlns:p14="http://schemas.microsoft.com/office/powerpoint/2010/main" val="79088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arn(inVertical)">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pPr algn="ctr"/>
            <a:r>
              <a:rPr lang="es-ES" b="1" dirty="0"/>
              <a:t>CLASIFICACIÓN</a:t>
            </a:r>
            <a:endParaRPr lang="es-GT" dirty="0"/>
          </a:p>
        </p:txBody>
      </p:sp>
      <p:sp>
        <p:nvSpPr>
          <p:cNvPr id="3" name="2 Marcador de contenido"/>
          <p:cNvSpPr>
            <a:spLocks noGrp="1"/>
          </p:cNvSpPr>
          <p:nvPr>
            <p:ph sz="quarter" idx="1"/>
          </p:nvPr>
        </p:nvSpPr>
        <p:spPr>
          <a:xfrm>
            <a:off x="457200" y="1124744"/>
            <a:ext cx="7467600" cy="5349208"/>
          </a:xfrm>
        </p:spPr>
        <p:txBody>
          <a:bodyPr/>
          <a:lstStyle/>
          <a:p>
            <a:r>
              <a:rPr lang="es-ES" dirty="0"/>
              <a:t>Hay muchos modos de clasificar convenientemente las rocas </a:t>
            </a:r>
            <a:r>
              <a:rPr lang="es-ES" dirty="0" smtClean="0"/>
              <a:t>metamórficas, </a:t>
            </a:r>
            <a:r>
              <a:rPr lang="es-ES" dirty="0"/>
              <a:t>se pueden agrupar en amplios tipos litológicos; otros criterios están basados en la textura </a:t>
            </a:r>
            <a:r>
              <a:rPr lang="es-ES" dirty="0" smtClean="0"/>
              <a:t>y </a:t>
            </a:r>
            <a:r>
              <a:rPr lang="es-ES" dirty="0"/>
              <a:t>la mineralogía, clases químicas, grado de metamorfismo o en el concepto de facies metamórficas. Un método sencillo y práctico consiste en tomar en cuenta el tipo de metamorfismo que originó a las rocas y dividirlas en </a:t>
            </a:r>
            <a:r>
              <a:rPr lang="es-ES" dirty="0" smtClean="0"/>
              <a:t>tres </a:t>
            </a:r>
            <a:r>
              <a:rPr lang="es-ES" dirty="0"/>
              <a:t>grupos principales según su </a:t>
            </a:r>
            <a:r>
              <a:rPr lang="es-ES" dirty="0" smtClean="0"/>
              <a:t>textura.</a:t>
            </a:r>
            <a:endParaRPr lang="es-GT" dirty="0"/>
          </a:p>
        </p:txBody>
      </p:sp>
    </p:spTree>
    <p:extLst>
      <p:ext uri="{BB962C8B-B14F-4D97-AF65-F5344CB8AC3E}">
        <p14:creationId xmlns:p14="http://schemas.microsoft.com/office/powerpoint/2010/main" val="325778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92696"/>
            <a:ext cx="7467600" cy="5781256"/>
          </a:xfrm>
        </p:spPr>
        <p:txBody>
          <a:bodyPr numCol="2">
            <a:normAutofit fontScale="92500" lnSpcReduction="10000"/>
          </a:bodyPr>
          <a:lstStyle/>
          <a:p>
            <a:pPr lvl="0"/>
            <a:r>
              <a:rPr lang="es-ES" b="1" dirty="0"/>
              <a:t>Rocas metamórficas foliadas</a:t>
            </a:r>
            <a:r>
              <a:rPr lang="es-ES" dirty="0"/>
              <a:t>: </a:t>
            </a:r>
            <a:r>
              <a:rPr lang="es-ES" dirty="0" smtClean="0"/>
              <a:t>sometidas </a:t>
            </a:r>
            <a:r>
              <a:rPr lang="es-ES" dirty="0"/>
              <a:t>a calor y presión </a:t>
            </a:r>
            <a:r>
              <a:rPr lang="es-ES" dirty="0" smtClean="0"/>
              <a:t>durante </a:t>
            </a:r>
            <a:r>
              <a:rPr lang="es-ES" dirty="0"/>
              <a:t>el metamorfismo que se caracterizan por presentar alineación paralela de minerales, </a:t>
            </a:r>
            <a:r>
              <a:rPr lang="es-ES" dirty="0" smtClean="0"/>
              <a:t>da la apariencia </a:t>
            </a:r>
            <a:r>
              <a:rPr lang="es-ES" dirty="0"/>
              <a:t>de capas o </a:t>
            </a:r>
            <a:r>
              <a:rPr lang="es-ES" dirty="0" smtClean="0"/>
              <a:t>bandas, </a:t>
            </a:r>
            <a:r>
              <a:rPr lang="es-ES" dirty="0"/>
              <a:t>e</a:t>
            </a:r>
            <a:r>
              <a:rPr lang="es-ES" dirty="0" smtClean="0"/>
              <a:t>l </a:t>
            </a:r>
            <a:r>
              <a:rPr lang="es-ES" dirty="0"/>
              <a:t>tamaño y la forma de los granos minerales en estos casos determinan el tipo de foliación, que puede ir desde fina hasta tosca</a:t>
            </a:r>
            <a:r>
              <a:rPr lang="es-ES" dirty="0" smtClean="0"/>
              <a:t>.</a:t>
            </a:r>
          </a:p>
          <a:p>
            <a:pPr marL="0" lvl="0" indent="0">
              <a:buNone/>
            </a:pPr>
            <a:endParaRPr lang="es-ES" dirty="0"/>
          </a:p>
          <a:p>
            <a:pPr marL="0" lvl="0" indent="0">
              <a:buNone/>
            </a:pPr>
            <a:endParaRPr lang="es-ES" dirty="0" smtClean="0"/>
          </a:p>
          <a:p>
            <a:pPr marL="0" lvl="0" indent="0">
              <a:buNone/>
            </a:pPr>
            <a:endParaRPr lang="es-ES" dirty="0" smtClean="0"/>
          </a:p>
          <a:p>
            <a:r>
              <a:rPr lang="es-ES" b="1" dirty="0"/>
              <a:t>Rocas metamórficas no foliadas</a:t>
            </a:r>
            <a:r>
              <a:rPr lang="es-ES" dirty="0"/>
              <a:t>: Son rocas en donde los granos minerales no muestran una orientación preferencial distinguible, en lugar de esto, presentan un mosaico de minerales un tanto </a:t>
            </a:r>
            <a:r>
              <a:rPr lang="es-ES" dirty="0" err="1"/>
              <a:t>equidimensionales</a:t>
            </a:r>
            <a:r>
              <a:rPr lang="es-ES" dirty="0"/>
              <a:t> que son el resultado del metamorfismo de contacto o regional en rocas donde no hay presencia de minerales laminados o alargados.</a:t>
            </a:r>
            <a:endParaRPr lang="es-GT" dirty="0"/>
          </a:p>
          <a:p>
            <a:pPr marL="0" lvl="0" indent="0">
              <a:buNone/>
            </a:pPr>
            <a:endParaRPr lang="es-GT" dirty="0"/>
          </a:p>
          <a:p>
            <a:endParaRPr lang="es-GT" dirty="0"/>
          </a:p>
        </p:txBody>
      </p:sp>
      <p:pic>
        <p:nvPicPr>
          <p:cNvPr id="4" name="3 Imagen" descr="http://pendientedemigracion.ucm.es/info/diciex/programas/las-rocas/fotos/rocas/pizarr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157192"/>
            <a:ext cx="1584175" cy="864096"/>
          </a:xfrm>
          <a:prstGeom prst="rect">
            <a:avLst/>
          </a:prstGeom>
          <a:noFill/>
          <a:ln>
            <a:noFill/>
          </a:ln>
        </p:spPr>
      </p:pic>
      <p:pic>
        <p:nvPicPr>
          <p:cNvPr id="5" name="4 Imagen" descr="http://pendientedemigracion.ucm.es/info/diciex/programas/las-rocas/fotos/rocas/marmo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445224"/>
            <a:ext cx="1461348" cy="864096"/>
          </a:xfrm>
          <a:prstGeom prst="rect">
            <a:avLst/>
          </a:prstGeom>
          <a:noFill/>
          <a:ln>
            <a:noFill/>
          </a:ln>
        </p:spPr>
      </p:pic>
    </p:spTree>
    <p:extLst>
      <p:ext uri="{BB962C8B-B14F-4D97-AF65-F5344CB8AC3E}">
        <p14:creationId xmlns:p14="http://schemas.microsoft.com/office/powerpoint/2010/main" val="427869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610948">
            <a:off x="2182912" y="2213187"/>
            <a:ext cx="6172200" cy="2053590"/>
          </a:xfrm>
        </p:spPr>
        <p:txBody>
          <a:bodyPr>
            <a:noAutofit/>
          </a:bodyPr>
          <a:lstStyle/>
          <a:p>
            <a:pPr algn="ctr"/>
            <a:r>
              <a:rPr lang="es-GT" sz="4800" dirty="0" smtClean="0"/>
              <a:t>ROCAS SEDIMENTARIAS</a:t>
            </a:r>
            <a:endParaRPr lang="es-GT" sz="4800" dirty="0"/>
          </a:p>
        </p:txBody>
      </p:sp>
    </p:spTree>
    <p:extLst>
      <p:ext uri="{BB962C8B-B14F-4D97-AF65-F5344CB8AC3E}">
        <p14:creationId xmlns:p14="http://schemas.microsoft.com/office/powerpoint/2010/main" val="24505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04664"/>
            <a:ext cx="7467600" cy="6069288"/>
          </a:xfrm>
        </p:spPr>
        <p:txBody>
          <a:bodyPr/>
          <a:lstStyle/>
          <a:p>
            <a:pPr lvl="0"/>
            <a:r>
              <a:rPr lang="es-ES" b="1" dirty="0"/>
              <a:t>Rocas metamórficas </a:t>
            </a:r>
            <a:r>
              <a:rPr lang="es-ES" b="1" dirty="0" err="1"/>
              <a:t>cataclásticas</a:t>
            </a:r>
            <a:r>
              <a:rPr lang="es-ES" b="1" dirty="0"/>
              <a:t>:</a:t>
            </a:r>
            <a:r>
              <a:rPr lang="es-ES" dirty="0"/>
              <a:t> Son rocas deformadas por grandes presiones y/o esfuerzos que originan plegamiento, </a:t>
            </a:r>
            <a:r>
              <a:rPr lang="es-ES" dirty="0" err="1"/>
              <a:t>fallamiento</a:t>
            </a:r>
            <a:r>
              <a:rPr lang="es-ES" dirty="0"/>
              <a:t>, flujo o granulación, producto de un metamorfismo dinámico. Las etapas iniciales de la deformación son expresadas por la granulación del mineral ya que el movimiento intenso continuado, bajo la acción de un esfuerzo, origina el desgaste progresivo de los granos del mineral y de las partículas de la roca.</a:t>
            </a:r>
            <a:endParaRPr lang="es-GT" dirty="0"/>
          </a:p>
          <a:p>
            <a:pPr marL="0" indent="0">
              <a:buNone/>
            </a:pPr>
            <a:endParaRPr lang="es-GT" dirty="0"/>
          </a:p>
        </p:txBody>
      </p:sp>
    </p:spTree>
    <p:extLst>
      <p:ext uri="{BB962C8B-B14F-4D97-AF65-F5344CB8AC3E}">
        <p14:creationId xmlns:p14="http://schemas.microsoft.com/office/powerpoint/2010/main" val="2244526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093728498"/>
              </p:ext>
            </p:extLst>
          </p:nvPr>
        </p:nvGraphicFramePr>
        <p:xfrm>
          <a:off x="1115618" y="260648"/>
          <a:ext cx="6336703" cy="6264695"/>
        </p:xfrm>
        <a:graphic>
          <a:graphicData uri="http://schemas.openxmlformats.org/drawingml/2006/table">
            <a:tbl>
              <a:tblPr firstRow="1" firstCol="1" bandRow="1">
                <a:tableStyleId>{5C22544A-7EE6-4342-B048-85BDC9FD1C3A}</a:tableStyleId>
              </a:tblPr>
              <a:tblGrid>
                <a:gridCol w="1145187"/>
                <a:gridCol w="1488743"/>
                <a:gridCol w="1221533"/>
                <a:gridCol w="715743"/>
                <a:gridCol w="1765497"/>
              </a:tblGrid>
              <a:tr h="144206">
                <a:tc gridSpan="5">
                  <a:txBody>
                    <a:bodyPr/>
                    <a:lstStyle/>
                    <a:p>
                      <a:pPr algn="ctr">
                        <a:lnSpc>
                          <a:spcPct val="115000"/>
                        </a:lnSpc>
                        <a:spcAft>
                          <a:spcPts val="1200"/>
                        </a:spcAft>
                      </a:pPr>
                      <a:r>
                        <a:rPr lang="es-GT" sz="600" dirty="0">
                          <a:effectLst/>
                        </a:rPr>
                        <a:t>CLASIFICACIÓN DE ROCAS METAMÓRFICAS COMUNES</a:t>
                      </a:r>
                      <a:endParaRPr lang="es-GT" sz="600" dirty="0">
                        <a:effectLst/>
                        <a:latin typeface="Calibri"/>
                        <a:ea typeface="Calibri"/>
                        <a:cs typeface="Times New Roman"/>
                      </a:endParaRPr>
                    </a:p>
                  </a:txBody>
                  <a:tcPr marL="15363" marR="15363" marT="15363" marB="15363" anchor="b"/>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r>
              <a:tr h="260370">
                <a:tc>
                  <a:txBody>
                    <a:bodyPr/>
                    <a:lstStyle/>
                    <a:p>
                      <a:pPr algn="ctr">
                        <a:lnSpc>
                          <a:spcPct val="115000"/>
                        </a:lnSpc>
                        <a:spcAft>
                          <a:spcPts val="0"/>
                        </a:spcAft>
                      </a:pPr>
                      <a:r>
                        <a:rPr lang="es-GT" sz="600">
                          <a:effectLst/>
                        </a:rPr>
                        <a:t>TEXTURA</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ROCA METAMÓRFICA</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TIPO DE MET.</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GRADO MET.</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ROCA ORIGINAL</a:t>
                      </a:r>
                      <a:endParaRPr lang="es-GT" sz="600">
                        <a:effectLst/>
                        <a:latin typeface="Calibri"/>
                        <a:ea typeface="Calibri"/>
                        <a:cs typeface="Times New Roman"/>
                      </a:endParaRPr>
                    </a:p>
                  </a:txBody>
                  <a:tcPr marL="15363" marR="15363" marT="15363" marB="15363" anchor="b"/>
                </a:tc>
              </a:tr>
              <a:tr h="144206">
                <a:tc>
                  <a:txBody>
                    <a:bodyPr/>
                    <a:lstStyle/>
                    <a:p>
                      <a:pPr>
                        <a:lnSpc>
                          <a:spcPct val="115000"/>
                        </a:lnSpc>
                        <a:spcAft>
                          <a:spcPts val="0"/>
                        </a:spcAft>
                      </a:pPr>
                      <a:r>
                        <a:rPr lang="es-GT" sz="600">
                          <a:effectLst/>
                        </a:rPr>
                        <a:t>FOLIADA</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Argilita</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Regional</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Bajo</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Piedras arcillosas</a:t>
                      </a:r>
                      <a:endParaRPr lang="es-GT" sz="600">
                        <a:effectLst/>
                        <a:latin typeface="Calibri"/>
                        <a:ea typeface="Calibri"/>
                        <a:cs typeface="Times New Roman"/>
                      </a:endParaRPr>
                    </a:p>
                  </a:txBody>
                  <a:tcPr marL="15363" marR="15363" marT="15363" marB="15363" anchor="b"/>
                </a:tc>
              </a:tr>
              <a:tr h="377318">
                <a:tc>
                  <a:txBody>
                    <a:bodyPr/>
                    <a:lstStyle/>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Pizarra</a:t>
                      </a:r>
                      <a:br>
                        <a:rPr lang="es-GT" sz="600">
                          <a:effectLst/>
                        </a:rPr>
                      </a:b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Regional</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Bajo</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Limonita, arcilla, ceniza</a:t>
                      </a:r>
                      <a:br>
                        <a:rPr lang="es-GT" sz="600">
                          <a:effectLst/>
                        </a:rPr>
                      </a:br>
                      <a:r>
                        <a:rPr lang="es-GT" sz="600">
                          <a:effectLst/>
                        </a:rPr>
                        <a:t>volcánica, otras.</a:t>
                      </a:r>
                    </a:p>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r>
              <a:tr h="260370">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Filita</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Regional</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Bajo a medio</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Limonita</a:t>
                      </a:r>
                      <a:endParaRPr lang="es-GT" sz="600">
                        <a:effectLst/>
                        <a:latin typeface="Calibri"/>
                        <a:ea typeface="Calibri"/>
                        <a:cs typeface="Times New Roman"/>
                      </a:endParaRPr>
                    </a:p>
                  </a:txBody>
                  <a:tcPr marL="15363" marR="15363" marT="15363" marB="15363" anchor="b"/>
                </a:tc>
              </a:tr>
              <a:tr h="494265">
                <a:tc>
                  <a:txBody>
                    <a:bodyPr/>
                    <a:lstStyle/>
                    <a:p>
                      <a:pPr algn="ctr">
                        <a:lnSpc>
                          <a:spcPct val="115000"/>
                        </a:lnSpc>
                        <a:spcAft>
                          <a:spcPts val="0"/>
                        </a:spcAft>
                      </a:pPr>
                      <a:r>
                        <a:rPr lang="es-GT" sz="600" dirty="0">
                          <a:effectLst/>
                        </a:rPr>
                        <a:t> </a:t>
                      </a:r>
                      <a:endParaRPr lang="es-GT" sz="600" dirty="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Esquisto</a:t>
                      </a:r>
                      <a:br>
                        <a:rPr lang="es-GT" sz="600">
                          <a:effectLst/>
                        </a:rPr>
                      </a:b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Regional</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Bajo a alto</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Limonita, carbonatos, rocas</a:t>
                      </a:r>
                      <a:br>
                        <a:rPr lang="es-GT" sz="600">
                          <a:effectLst/>
                        </a:rPr>
                      </a:br>
                      <a:r>
                        <a:rPr lang="es-GT" sz="600">
                          <a:effectLst/>
                        </a:rPr>
                        <a:t>ígneas máficas.</a:t>
                      </a:r>
                    </a:p>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r>
              <a:tr h="377318">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Gneis</a:t>
                      </a:r>
                      <a:br>
                        <a:rPr lang="es-GT" sz="600">
                          <a:effectLst/>
                        </a:rPr>
                      </a:b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Regional </a:t>
                      </a:r>
                      <a:br>
                        <a:rPr lang="es-GT" sz="600">
                          <a:effectLst/>
                        </a:rPr>
                      </a:br>
                      <a:r>
                        <a:rPr lang="es-GT" sz="600">
                          <a:effectLst/>
                        </a:rPr>
                        <a:t>o Dinámico</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Alto</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Limonita, areniscas, ígneas félsicas.</a:t>
                      </a:r>
                    </a:p>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r>
              <a:tr h="260370">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Anfibolita</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Regional</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Medio a alto</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Ígneas máficas</a:t>
                      </a:r>
                      <a:endParaRPr lang="es-GT" sz="600">
                        <a:effectLst/>
                        <a:latin typeface="Calibri"/>
                        <a:ea typeface="Calibri"/>
                        <a:cs typeface="Times New Roman"/>
                      </a:endParaRPr>
                    </a:p>
                  </a:txBody>
                  <a:tcPr marL="15363" marR="15363" marT="15363" marB="15363" anchor="b"/>
                </a:tc>
              </a:tr>
              <a:tr h="144206">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Granulita</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Regional</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Alto</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Ígneas félsicas y arcosas</a:t>
                      </a:r>
                      <a:endParaRPr lang="es-GT" sz="600">
                        <a:effectLst/>
                        <a:latin typeface="Calibri"/>
                        <a:ea typeface="Calibri"/>
                        <a:cs typeface="Times New Roman"/>
                      </a:endParaRPr>
                    </a:p>
                  </a:txBody>
                  <a:tcPr marL="15363" marR="15363" marT="15363" marB="15363" anchor="b"/>
                </a:tc>
              </a:tr>
              <a:tr h="144206">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Charnokita</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Regional</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Alto</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Ígnea félsica</a:t>
                      </a:r>
                      <a:endParaRPr lang="es-GT" sz="600">
                        <a:effectLst/>
                        <a:latin typeface="Calibri"/>
                        <a:ea typeface="Calibri"/>
                        <a:cs typeface="Times New Roman"/>
                      </a:endParaRPr>
                    </a:p>
                  </a:txBody>
                  <a:tcPr marL="15363" marR="15363" marT="15363" marB="15363" anchor="b"/>
                </a:tc>
              </a:tr>
              <a:tr h="494265">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dirty="0">
                          <a:effectLst/>
                        </a:rPr>
                        <a:t>Eclogita</a:t>
                      </a:r>
                      <a:br>
                        <a:rPr lang="es-GT" sz="600" dirty="0">
                          <a:effectLst/>
                        </a:rPr>
                      </a:br>
                      <a:endParaRPr lang="es-GT" sz="600" dirty="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Regional</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 </a:t>
                      </a:r>
                    </a:p>
                    <a:p>
                      <a:pPr algn="ctr">
                        <a:lnSpc>
                          <a:spcPct val="115000"/>
                        </a:lnSpc>
                        <a:spcAft>
                          <a:spcPts val="0"/>
                        </a:spcAft>
                      </a:pPr>
                      <a:r>
                        <a:rPr lang="es-GT" sz="600">
                          <a:effectLst/>
                        </a:rPr>
                        <a:t> </a:t>
                      </a:r>
                    </a:p>
                    <a:p>
                      <a:pPr algn="ctr">
                        <a:lnSpc>
                          <a:spcPct val="115000"/>
                        </a:lnSpc>
                        <a:spcAft>
                          <a:spcPts val="0"/>
                        </a:spcAft>
                      </a:pPr>
                      <a:r>
                        <a:rPr lang="es-GT" sz="600">
                          <a:effectLst/>
                        </a:rPr>
                        <a:t>Alto</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dirty="0">
                          <a:effectLst/>
                        </a:rPr>
                        <a:t>Ígnea </a:t>
                      </a:r>
                      <a:r>
                        <a:rPr lang="es-GT" sz="600" dirty="0" err="1">
                          <a:effectLst/>
                        </a:rPr>
                        <a:t>máfica</a:t>
                      </a:r>
                      <a:endParaRPr lang="es-GT" sz="600" dirty="0">
                        <a:effectLst/>
                      </a:endParaRPr>
                    </a:p>
                    <a:p>
                      <a:pPr>
                        <a:lnSpc>
                          <a:spcPct val="115000"/>
                        </a:lnSpc>
                        <a:spcAft>
                          <a:spcPts val="0"/>
                        </a:spcAft>
                      </a:pPr>
                      <a:r>
                        <a:rPr lang="es-GT" sz="600" dirty="0">
                          <a:effectLst/>
                        </a:rPr>
                        <a:t> </a:t>
                      </a:r>
                      <a:endParaRPr lang="es-GT" sz="600" dirty="0">
                        <a:effectLst/>
                        <a:latin typeface="Calibri"/>
                        <a:ea typeface="Calibri"/>
                        <a:cs typeface="Times New Roman"/>
                      </a:endParaRPr>
                    </a:p>
                  </a:txBody>
                  <a:tcPr marL="15363" marR="15363" marT="15363" marB="15363" anchor="b"/>
                </a:tc>
              </a:tr>
              <a:tr h="377318">
                <a:tc>
                  <a:txBody>
                    <a:bodyPr/>
                    <a:lstStyle/>
                    <a:p>
                      <a:pPr algn="ctr">
                        <a:lnSpc>
                          <a:spcPct val="115000"/>
                        </a:lnSpc>
                        <a:spcAft>
                          <a:spcPts val="0"/>
                        </a:spcAft>
                      </a:pPr>
                      <a:r>
                        <a:rPr lang="es-GT" sz="600" dirty="0">
                          <a:effectLst/>
                        </a:rPr>
                        <a:t> </a:t>
                      </a:r>
                      <a:endParaRPr lang="es-GT" sz="600" dirty="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Migmatita</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Regional con</a:t>
                      </a:r>
                      <a:br>
                        <a:rPr lang="es-GT" sz="600">
                          <a:effectLst/>
                        </a:rPr>
                      </a:br>
                      <a:r>
                        <a:rPr lang="es-GT" sz="600">
                          <a:effectLst/>
                        </a:rPr>
                        <a:t>magmatismo</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Alto</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Ígneas félsicas mezcladas con</a:t>
                      </a:r>
                      <a:br>
                        <a:rPr lang="es-GT" sz="600">
                          <a:effectLst/>
                        </a:rPr>
                      </a:br>
                      <a:r>
                        <a:rPr lang="es-GT" sz="600">
                          <a:effectLst/>
                        </a:rPr>
                        <a:t>sedimentarias.</a:t>
                      </a:r>
                      <a:endParaRPr lang="es-GT" sz="600">
                        <a:effectLst/>
                        <a:latin typeface="Calibri"/>
                        <a:ea typeface="Calibri"/>
                        <a:cs typeface="Times New Roman"/>
                      </a:endParaRPr>
                    </a:p>
                  </a:txBody>
                  <a:tcPr marL="15363" marR="15363" marT="15363" marB="15363" anchor="b"/>
                </a:tc>
              </a:tr>
              <a:tr h="494265">
                <a:tc>
                  <a:txBody>
                    <a:bodyPr/>
                    <a:lstStyle/>
                    <a:p>
                      <a:pPr>
                        <a:lnSpc>
                          <a:spcPct val="115000"/>
                        </a:lnSpc>
                        <a:spcAft>
                          <a:spcPts val="0"/>
                        </a:spcAft>
                      </a:pPr>
                      <a:r>
                        <a:rPr lang="es-GT" sz="600">
                          <a:effectLst/>
                        </a:rPr>
                        <a:t>NO FOLIADA</a:t>
                      </a:r>
                    </a:p>
                    <a:p>
                      <a:pPr>
                        <a:lnSpc>
                          <a:spcPct val="115000"/>
                        </a:lnSpc>
                        <a:spcAft>
                          <a:spcPts val="0"/>
                        </a:spcAft>
                      </a:pPr>
                      <a:r>
                        <a:rPr lang="es-GT" sz="600">
                          <a:effectLst/>
                        </a:rPr>
                        <a:t> </a:t>
                      </a:r>
                    </a:p>
                    <a:p>
                      <a:pPr>
                        <a:lnSpc>
                          <a:spcPct val="115000"/>
                        </a:lnSpc>
                        <a:spcAft>
                          <a:spcPts val="0"/>
                        </a:spcAft>
                      </a:pPr>
                      <a:r>
                        <a:rPr lang="es-GT" sz="600">
                          <a:effectLst/>
                        </a:rPr>
                        <a:t> </a:t>
                      </a:r>
                    </a:p>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Mármol</a:t>
                      </a:r>
                      <a:br>
                        <a:rPr lang="es-GT" sz="600">
                          <a:effectLst/>
                        </a:rPr>
                      </a:b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Contacto </a:t>
                      </a:r>
                      <a:br>
                        <a:rPr lang="es-GT" sz="600">
                          <a:effectLst/>
                        </a:rPr>
                      </a:br>
                      <a:r>
                        <a:rPr lang="es-GT" sz="600">
                          <a:effectLst/>
                        </a:rPr>
                        <a:t>o Regional</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Bajo a alto</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Caliza o Dolomía</a:t>
                      </a:r>
                    </a:p>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r>
              <a:tr h="377318">
                <a:tc>
                  <a:txBody>
                    <a:bodyPr/>
                    <a:lstStyle/>
                    <a:p>
                      <a:pPr algn="ctr">
                        <a:lnSpc>
                          <a:spcPct val="115000"/>
                        </a:lnSpc>
                        <a:spcAft>
                          <a:spcPts val="0"/>
                        </a:spcAft>
                      </a:pPr>
                      <a:r>
                        <a:rPr lang="es-GT" sz="600" dirty="0">
                          <a:effectLst/>
                        </a:rPr>
                        <a:t> </a:t>
                      </a:r>
                      <a:endParaRPr lang="es-GT" sz="600" dirty="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Cuarcita</a:t>
                      </a:r>
                      <a:br>
                        <a:rPr lang="es-GT" sz="600">
                          <a:effectLst/>
                        </a:rPr>
                      </a:b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Contacto</a:t>
                      </a:r>
                      <a:br>
                        <a:rPr lang="es-GT" sz="600">
                          <a:effectLst/>
                        </a:rPr>
                      </a:br>
                      <a:r>
                        <a:rPr lang="es-GT" sz="600">
                          <a:effectLst/>
                        </a:rPr>
                        <a:t>o Regional</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Medio a alto</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Arenisca de cuarzo</a:t>
                      </a:r>
                    </a:p>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r>
              <a:tr h="260370">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Roca Verde</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Bajo a alto</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r>
              <a:tr h="377318">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Corneana (hornfels)</a:t>
                      </a:r>
                      <a:br>
                        <a:rPr lang="es-GT" sz="600">
                          <a:effectLst/>
                        </a:rPr>
                      </a:b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Contacto</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Bajo a medio</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Limonita, ígneas, tobas</a:t>
                      </a:r>
                    </a:p>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r>
              <a:tr h="261217">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Skarn</a:t>
                      </a:r>
                      <a:br>
                        <a:rPr lang="es-GT" sz="600">
                          <a:effectLst/>
                        </a:rPr>
                      </a:b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Contacto</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Alto</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Caliza o Dolomía</a:t>
                      </a:r>
                    </a:p>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r>
              <a:tr h="144206">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Antracita</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Alto</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Carbón mineral</a:t>
                      </a:r>
                      <a:endParaRPr lang="es-GT" sz="600">
                        <a:effectLst/>
                        <a:latin typeface="Calibri"/>
                        <a:ea typeface="Calibri"/>
                        <a:cs typeface="Times New Roman"/>
                      </a:endParaRPr>
                    </a:p>
                  </a:txBody>
                  <a:tcPr marL="15363" marR="15363" marT="15363" marB="15363" anchor="b"/>
                </a:tc>
              </a:tr>
              <a:tr h="611213">
                <a:tc>
                  <a:txBody>
                    <a:bodyPr/>
                    <a:lstStyle/>
                    <a:p>
                      <a:pPr algn="ctr">
                        <a:lnSpc>
                          <a:spcPct val="115000"/>
                        </a:lnSpc>
                        <a:spcAft>
                          <a:spcPts val="0"/>
                        </a:spcAft>
                      </a:pPr>
                      <a:r>
                        <a:rPr lang="es-GT" sz="600" dirty="0">
                          <a:effectLst/>
                        </a:rPr>
                        <a:t>CATACLÁSTICA</a:t>
                      </a:r>
                    </a:p>
                    <a:p>
                      <a:pPr algn="ctr">
                        <a:lnSpc>
                          <a:spcPct val="115000"/>
                        </a:lnSpc>
                        <a:spcAft>
                          <a:spcPts val="0"/>
                        </a:spcAft>
                      </a:pPr>
                      <a:r>
                        <a:rPr lang="es-GT" sz="600" dirty="0">
                          <a:effectLst/>
                        </a:rPr>
                        <a:t> </a:t>
                      </a:r>
                    </a:p>
                    <a:p>
                      <a:pPr algn="ctr">
                        <a:lnSpc>
                          <a:spcPct val="115000"/>
                        </a:lnSpc>
                        <a:spcAft>
                          <a:spcPts val="0"/>
                        </a:spcAft>
                      </a:pPr>
                      <a:r>
                        <a:rPr lang="es-GT" sz="600" dirty="0">
                          <a:effectLst/>
                        </a:rPr>
                        <a:t> </a:t>
                      </a:r>
                    </a:p>
                    <a:p>
                      <a:pPr algn="ctr">
                        <a:lnSpc>
                          <a:spcPct val="115000"/>
                        </a:lnSpc>
                        <a:spcAft>
                          <a:spcPts val="0"/>
                        </a:spcAft>
                      </a:pPr>
                      <a:r>
                        <a:rPr lang="es-GT" sz="600" dirty="0">
                          <a:effectLst/>
                        </a:rPr>
                        <a:t> </a:t>
                      </a:r>
                      <a:endParaRPr lang="es-GT" sz="600" dirty="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dirty="0">
                          <a:effectLst/>
                        </a:rPr>
                        <a:t>Milonita</a:t>
                      </a:r>
                      <a:br>
                        <a:rPr lang="es-GT" sz="600" dirty="0">
                          <a:effectLst/>
                        </a:rPr>
                      </a:br>
                      <a:endParaRPr lang="es-GT" sz="600" dirty="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Dinámico</a:t>
                      </a:r>
                    </a:p>
                    <a:p>
                      <a:pPr algn="ctr">
                        <a:lnSpc>
                          <a:spcPct val="115000"/>
                        </a:lnSpc>
                        <a:spcAft>
                          <a:spcPts val="0"/>
                        </a:spcAft>
                      </a:pPr>
                      <a:r>
                        <a:rPr lang="es-GT" sz="600">
                          <a:effectLst/>
                        </a:rPr>
                        <a:t> </a:t>
                      </a:r>
                    </a:p>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Casi cualquier clase de roca</a:t>
                      </a:r>
                    </a:p>
                    <a:p>
                      <a:pPr>
                        <a:lnSpc>
                          <a:spcPct val="115000"/>
                        </a:lnSpc>
                        <a:spcAft>
                          <a:spcPts val="0"/>
                        </a:spcAft>
                      </a:pPr>
                      <a:r>
                        <a:rPr lang="es-GT" sz="600">
                          <a:effectLst/>
                        </a:rPr>
                        <a:t> </a:t>
                      </a:r>
                    </a:p>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r>
              <a:tr h="260370">
                <a:tc>
                  <a:txBody>
                    <a:bodyPr/>
                    <a:lstStyle/>
                    <a:p>
                      <a:pPr algn="ct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Cataclasita</a:t>
                      </a:r>
                      <a:endParaRPr lang="es-GT" sz="600">
                        <a:effectLst/>
                        <a:latin typeface="Calibri"/>
                        <a:ea typeface="Calibri"/>
                        <a:cs typeface="Times New Roman"/>
                      </a:endParaRPr>
                    </a:p>
                  </a:txBody>
                  <a:tcPr marL="15363" marR="15363" marT="15363" marB="15363" anchor="b"/>
                </a:tc>
                <a:tc>
                  <a:txBody>
                    <a:bodyPr/>
                    <a:lstStyle/>
                    <a:p>
                      <a:pPr algn="ctr">
                        <a:lnSpc>
                          <a:spcPct val="115000"/>
                        </a:lnSpc>
                        <a:spcAft>
                          <a:spcPts val="0"/>
                        </a:spcAft>
                      </a:pPr>
                      <a:r>
                        <a:rPr lang="es-GT" sz="600">
                          <a:effectLst/>
                        </a:rPr>
                        <a:t>Dinámico</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a:effectLst/>
                        </a:rPr>
                        <a:t> </a:t>
                      </a:r>
                      <a:endParaRPr lang="es-GT" sz="600">
                        <a:effectLst/>
                        <a:latin typeface="Calibri"/>
                        <a:ea typeface="Calibri"/>
                        <a:cs typeface="Times New Roman"/>
                      </a:endParaRPr>
                    </a:p>
                  </a:txBody>
                  <a:tcPr marL="15363" marR="15363" marT="15363" marB="15363" anchor="b"/>
                </a:tc>
                <a:tc>
                  <a:txBody>
                    <a:bodyPr/>
                    <a:lstStyle/>
                    <a:p>
                      <a:pPr>
                        <a:lnSpc>
                          <a:spcPct val="115000"/>
                        </a:lnSpc>
                        <a:spcAft>
                          <a:spcPts val="0"/>
                        </a:spcAft>
                      </a:pPr>
                      <a:r>
                        <a:rPr lang="es-GT" sz="600" dirty="0">
                          <a:effectLst/>
                        </a:rPr>
                        <a:t>Casi cualquier clase de roca</a:t>
                      </a:r>
                      <a:endParaRPr lang="es-GT" sz="600" dirty="0">
                        <a:effectLst/>
                        <a:latin typeface="Calibri"/>
                        <a:ea typeface="Calibri"/>
                        <a:cs typeface="Times New Roman"/>
                      </a:endParaRPr>
                    </a:p>
                  </a:txBody>
                  <a:tcPr marL="15363" marR="15363" marT="15363" marB="15363" anchor="b"/>
                </a:tc>
              </a:tr>
            </a:tbl>
          </a:graphicData>
        </a:graphic>
      </p:graphicFrame>
      <p:pic>
        <p:nvPicPr>
          <p:cNvPr id="4105" name="Imagen 40" descr="Descripción: pizar77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32" y="658409"/>
            <a:ext cx="695298" cy="438133"/>
          </a:xfrm>
          <a:prstGeom prst="rect">
            <a:avLst/>
          </a:prstGeom>
          <a:noFill/>
          <a:extLst>
            <a:ext uri="{909E8E84-426E-40DD-AFC4-6F175D3DCCD1}">
              <a14:hiddenFill xmlns:a14="http://schemas.microsoft.com/office/drawing/2010/main">
                <a:solidFill>
                  <a:srgbClr val="FFFFFF"/>
                </a:solidFill>
              </a14:hiddenFill>
            </a:ext>
          </a:extLst>
        </p:spPr>
      </p:pic>
      <p:pic>
        <p:nvPicPr>
          <p:cNvPr id="4104" name="Imagen 39" descr="Descripción: esqui81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0" y="1232422"/>
            <a:ext cx="824851" cy="516233"/>
          </a:xfrm>
          <a:prstGeom prst="rect">
            <a:avLst/>
          </a:prstGeom>
          <a:noFill/>
          <a:extLst>
            <a:ext uri="{909E8E84-426E-40DD-AFC4-6F175D3DCCD1}">
              <a14:hiddenFill xmlns:a14="http://schemas.microsoft.com/office/drawing/2010/main">
                <a:solidFill>
                  <a:srgbClr val="FFFFFF"/>
                </a:solidFill>
              </a14:hiddenFill>
            </a:ext>
          </a:extLst>
        </p:spPr>
      </p:pic>
      <p:pic>
        <p:nvPicPr>
          <p:cNvPr id="4103" name="Imagen 38" descr="Descripción: gneis91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286" y="1869443"/>
            <a:ext cx="796190" cy="4982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Imagen 37" descr="Descripción: eclog92d">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753" y="2473366"/>
            <a:ext cx="700088" cy="4381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Imagen 36" descr="Descripción: marm72b">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151" y="3068960"/>
            <a:ext cx="700088" cy="4381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Imagen 35" descr="Descripción: cuarc76b">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7543" y="3786937"/>
            <a:ext cx="6953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Imagen 34" descr="Descripción: hornf71d">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943" y="4410976"/>
            <a:ext cx="741740" cy="4642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Imagen 33" descr="Descripción: skarn75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676" y="5085184"/>
            <a:ext cx="897057" cy="561423"/>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agen 32" descr="Descripción: Garnet porphyroblast.JP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1520" y="5805264"/>
            <a:ext cx="777822" cy="58603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5 Conector recto de flecha"/>
          <p:cNvCxnSpPr>
            <a:endCxn id="4105" idx="3"/>
          </p:cNvCxnSpPr>
          <p:nvPr/>
        </p:nvCxnSpPr>
        <p:spPr>
          <a:xfrm flipH="1" flipV="1">
            <a:off x="878030" y="877476"/>
            <a:ext cx="1245698" cy="103252"/>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a:endCxn id="4104" idx="3"/>
          </p:cNvCxnSpPr>
          <p:nvPr/>
        </p:nvCxnSpPr>
        <p:spPr>
          <a:xfrm flipH="1" flipV="1">
            <a:off x="904841" y="1490539"/>
            <a:ext cx="1362903" cy="25811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endCxn id="4103" idx="3"/>
          </p:cNvCxnSpPr>
          <p:nvPr/>
        </p:nvCxnSpPr>
        <p:spPr>
          <a:xfrm flipH="1">
            <a:off x="928476" y="2118591"/>
            <a:ext cx="1339268" cy="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endCxn id="4102" idx="3"/>
          </p:cNvCxnSpPr>
          <p:nvPr/>
        </p:nvCxnSpPr>
        <p:spPr>
          <a:xfrm flipH="1" flipV="1">
            <a:off x="904841" y="2692441"/>
            <a:ext cx="1362903" cy="376519"/>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endCxn id="4101" idx="3"/>
          </p:cNvCxnSpPr>
          <p:nvPr/>
        </p:nvCxnSpPr>
        <p:spPr>
          <a:xfrm flipH="1" flipV="1">
            <a:off x="933239" y="3288035"/>
            <a:ext cx="1334505" cy="717977"/>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endCxn id="4100" idx="3"/>
          </p:cNvCxnSpPr>
          <p:nvPr/>
        </p:nvCxnSpPr>
        <p:spPr>
          <a:xfrm flipH="1" flipV="1">
            <a:off x="912868" y="4006012"/>
            <a:ext cx="1354876" cy="404964"/>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endCxn id="4099" idx="3"/>
          </p:cNvCxnSpPr>
          <p:nvPr/>
        </p:nvCxnSpPr>
        <p:spPr>
          <a:xfrm flipH="1" flipV="1">
            <a:off x="951683" y="4643085"/>
            <a:ext cx="1316061" cy="442099"/>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endCxn id="4098" idx="3"/>
          </p:cNvCxnSpPr>
          <p:nvPr/>
        </p:nvCxnSpPr>
        <p:spPr>
          <a:xfrm flipH="1">
            <a:off x="1013733" y="5365895"/>
            <a:ext cx="1254011" cy="1"/>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4097" idx="3"/>
          </p:cNvCxnSpPr>
          <p:nvPr/>
        </p:nvCxnSpPr>
        <p:spPr>
          <a:xfrm flipH="1">
            <a:off x="1029342" y="6098279"/>
            <a:ext cx="1238402" cy="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22 Cinta perforada"/>
          <p:cNvSpPr/>
          <p:nvPr/>
        </p:nvSpPr>
        <p:spPr>
          <a:xfrm>
            <a:off x="7524328" y="4682848"/>
            <a:ext cx="1119969"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solidFill>
                  <a:schemeClr val="bg1"/>
                </a:solidFill>
                <a:hlinkClick r:id="rId20" action="ppaction://hlinkfile"/>
              </a:rPr>
              <a:t>VIDEO</a:t>
            </a:r>
            <a:endParaRPr lang="es-GT" dirty="0">
              <a:solidFill>
                <a:schemeClr val="bg1"/>
              </a:solidFill>
            </a:endParaRPr>
          </a:p>
        </p:txBody>
      </p:sp>
      <p:sp>
        <p:nvSpPr>
          <p:cNvPr id="24" name="23 Elipse">
            <a:hlinkClick r:id="rId21" action="ppaction://hlinkfile"/>
          </p:cNvPr>
          <p:cNvSpPr/>
          <p:nvPr/>
        </p:nvSpPr>
        <p:spPr>
          <a:xfrm>
            <a:off x="8084312" y="5646607"/>
            <a:ext cx="664152" cy="586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232269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105"/>
                                        </p:tgtEl>
                                        <p:attrNameLst>
                                          <p:attrName>style.visibility</p:attrName>
                                        </p:attrNameLst>
                                      </p:cBhvr>
                                      <p:to>
                                        <p:strVal val="visible"/>
                                      </p:to>
                                    </p:set>
                                    <p:animEffect transition="in" filter="circle(in)">
                                      <p:cBhvr>
                                        <p:cTn id="19" dur="2000"/>
                                        <p:tgtEl>
                                          <p:spTgt spid="410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104"/>
                                        </p:tgtEl>
                                        <p:attrNameLst>
                                          <p:attrName>style.visibility</p:attrName>
                                        </p:attrNameLst>
                                      </p:cBhvr>
                                      <p:to>
                                        <p:strVal val="visible"/>
                                      </p:to>
                                    </p:set>
                                    <p:animEffect transition="in" filter="circle(in)">
                                      <p:cBhvr>
                                        <p:cTn id="30" dur="2000"/>
                                        <p:tgtEl>
                                          <p:spTgt spid="410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103"/>
                                        </p:tgtEl>
                                        <p:attrNameLst>
                                          <p:attrName>style.visibility</p:attrName>
                                        </p:attrNameLst>
                                      </p:cBhvr>
                                      <p:to>
                                        <p:strVal val="visible"/>
                                      </p:to>
                                    </p:set>
                                    <p:animEffect transition="in" filter="circle(in)">
                                      <p:cBhvr>
                                        <p:cTn id="41" dur="2000"/>
                                        <p:tgtEl>
                                          <p:spTgt spid="410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102"/>
                                        </p:tgtEl>
                                        <p:attrNameLst>
                                          <p:attrName>style.visibility</p:attrName>
                                        </p:attrNameLst>
                                      </p:cBhvr>
                                      <p:to>
                                        <p:strVal val="visible"/>
                                      </p:to>
                                    </p:set>
                                    <p:animEffect transition="in" filter="circle(in)">
                                      <p:cBhvr>
                                        <p:cTn id="52" dur="2000"/>
                                        <p:tgtEl>
                                          <p:spTgt spid="410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4101"/>
                                        </p:tgtEl>
                                        <p:attrNameLst>
                                          <p:attrName>style.visibility</p:attrName>
                                        </p:attrNameLst>
                                      </p:cBhvr>
                                      <p:to>
                                        <p:strVal val="visible"/>
                                      </p:to>
                                    </p:set>
                                    <p:animEffect transition="in" filter="circle(in)">
                                      <p:cBhvr>
                                        <p:cTn id="63" dur="2000"/>
                                        <p:tgtEl>
                                          <p:spTgt spid="4101"/>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4100"/>
                                        </p:tgtEl>
                                        <p:attrNameLst>
                                          <p:attrName>style.visibility</p:attrName>
                                        </p:attrNameLst>
                                      </p:cBhvr>
                                      <p:to>
                                        <p:strVal val="visible"/>
                                      </p:to>
                                    </p:set>
                                    <p:animEffect transition="in" filter="circle(in)">
                                      <p:cBhvr>
                                        <p:cTn id="74" dur="2000"/>
                                        <p:tgtEl>
                                          <p:spTgt spid="410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4099"/>
                                        </p:tgtEl>
                                        <p:attrNameLst>
                                          <p:attrName>style.visibility</p:attrName>
                                        </p:attrNameLst>
                                      </p:cBhvr>
                                      <p:to>
                                        <p:strVal val="visible"/>
                                      </p:to>
                                    </p:set>
                                    <p:animEffect transition="in" filter="circle(in)">
                                      <p:cBhvr>
                                        <p:cTn id="85" dur="2000"/>
                                        <p:tgtEl>
                                          <p:spTgt spid="4099"/>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4098"/>
                                        </p:tgtEl>
                                        <p:attrNameLst>
                                          <p:attrName>style.visibility</p:attrName>
                                        </p:attrNameLst>
                                      </p:cBhvr>
                                      <p:to>
                                        <p:strVal val="visible"/>
                                      </p:to>
                                    </p:set>
                                    <p:animEffect transition="in" filter="circle(in)">
                                      <p:cBhvr>
                                        <p:cTn id="96" dur="2000"/>
                                        <p:tgtEl>
                                          <p:spTgt spid="4098"/>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fill="hold"/>
                                        <p:tgtEl>
                                          <p:spTgt spid="22"/>
                                        </p:tgtEl>
                                        <p:attrNameLst>
                                          <p:attrName>ppt_x</p:attrName>
                                        </p:attrNameLst>
                                      </p:cBhvr>
                                      <p:tavLst>
                                        <p:tav tm="0">
                                          <p:val>
                                            <p:strVal val="#ppt_x"/>
                                          </p:val>
                                        </p:tav>
                                        <p:tav tm="100000">
                                          <p:val>
                                            <p:strVal val="#ppt_x"/>
                                          </p:val>
                                        </p:tav>
                                      </p:tavLst>
                                    </p:anim>
                                    <p:anim calcmode="lin" valueType="num">
                                      <p:cBhvr additive="base">
                                        <p:cTn id="10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4097"/>
                                        </p:tgtEl>
                                        <p:attrNameLst>
                                          <p:attrName>style.visibility</p:attrName>
                                        </p:attrNameLst>
                                      </p:cBhvr>
                                      <p:to>
                                        <p:strVal val="visible"/>
                                      </p:to>
                                    </p:set>
                                    <p:animEffect transition="in" filter="circle(in)">
                                      <p:cBhvr>
                                        <p:cTn id="107" dur="2000"/>
                                        <p:tgtEl>
                                          <p:spTgt spid="4097"/>
                                        </p:tgtEl>
                                      </p:cBhvr>
                                    </p:animEffec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down)">
                                      <p:cBhvr>
                                        <p:cTn id="112" dur="580">
                                          <p:stCondLst>
                                            <p:cond delay="0"/>
                                          </p:stCondLst>
                                        </p:cTn>
                                        <p:tgtEl>
                                          <p:spTgt spid="23"/>
                                        </p:tgtEl>
                                      </p:cBhvr>
                                    </p:animEffect>
                                    <p:anim calcmode="lin" valueType="num">
                                      <p:cBhvr>
                                        <p:cTn id="11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18" dur="26">
                                          <p:stCondLst>
                                            <p:cond delay="650"/>
                                          </p:stCondLst>
                                        </p:cTn>
                                        <p:tgtEl>
                                          <p:spTgt spid="23"/>
                                        </p:tgtEl>
                                      </p:cBhvr>
                                      <p:to x="100000" y="60000"/>
                                    </p:animScale>
                                    <p:animScale>
                                      <p:cBhvr>
                                        <p:cTn id="119" dur="166" decel="50000">
                                          <p:stCondLst>
                                            <p:cond delay="676"/>
                                          </p:stCondLst>
                                        </p:cTn>
                                        <p:tgtEl>
                                          <p:spTgt spid="23"/>
                                        </p:tgtEl>
                                      </p:cBhvr>
                                      <p:to x="100000" y="100000"/>
                                    </p:animScale>
                                    <p:animScale>
                                      <p:cBhvr>
                                        <p:cTn id="120" dur="26">
                                          <p:stCondLst>
                                            <p:cond delay="1312"/>
                                          </p:stCondLst>
                                        </p:cTn>
                                        <p:tgtEl>
                                          <p:spTgt spid="23"/>
                                        </p:tgtEl>
                                      </p:cBhvr>
                                      <p:to x="100000" y="80000"/>
                                    </p:animScale>
                                    <p:animScale>
                                      <p:cBhvr>
                                        <p:cTn id="121" dur="166" decel="50000">
                                          <p:stCondLst>
                                            <p:cond delay="1338"/>
                                          </p:stCondLst>
                                        </p:cTn>
                                        <p:tgtEl>
                                          <p:spTgt spid="23"/>
                                        </p:tgtEl>
                                      </p:cBhvr>
                                      <p:to x="100000" y="100000"/>
                                    </p:animScale>
                                    <p:animScale>
                                      <p:cBhvr>
                                        <p:cTn id="122" dur="26">
                                          <p:stCondLst>
                                            <p:cond delay="1642"/>
                                          </p:stCondLst>
                                        </p:cTn>
                                        <p:tgtEl>
                                          <p:spTgt spid="23"/>
                                        </p:tgtEl>
                                      </p:cBhvr>
                                      <p:to x="100000" y="90000"/>
                                    </p:animScale>
                                    <p:animScale>
                                      <p:cBhvr>
                                        <p:cTn id="123" dur="166" decel="50000">
                                          <p:stCondLst>
                                            <p:cond delay="1668"/>
                                          </p:stCondLst>
                                        </p:cTn>
                                        <p:tgtEl>
                                          <p:spTgt spid="23"/>
                                        </p:tgtEl>
                                      </p:cBhvr>
                                      <p:to x="100000" y="100000"/>
                                    </p:animScale>
                                    <p:animScale>
                                      <p:cBhvr>
                                        <p:cTn id="124" dur="26">
                                          <p:stCondLst>
                                            <p:cond delay="1808"/>
                                          </p:stCondLst>
                                        </p:cTn>
                                        <p:tgtEl>
                                          <p:spTgt spid="23"/>
                                        </p:tgtEl>
                                      </p:cBhvr>
                                      <p:to x="100000" y="95000"/>
                                    </p:animScale>
                                    <p:animScale>
                                      <p:cBhvr>
                                        <p:cTn id="125" dur="166" decel="50000">
                                          <p:stCondLst>
                                            <p:cond delay="1834"/>
                                          </p:stCondLst>
                                        </p:cTn>
                                        <p:tgtEl>
                                          <p:spTgt spid="23"/>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45" presetClass="entr" presetSubtype="0" fill="hold" grpId="0" nodeType="click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fade">
                                      <p:cBhvr>
                                        <p:cTn id="130" dur="2000"/>
                                        <p:tgtEl>
                                          <p:spTgt spid="24"/>
                                        </p:tgtEl>
                                      </p:cBhvr>
                                    </p:animEffect>
                                    <p:anim calcmode="lin" valueType="num">
                                      <p:cBhvr>
                                        <p:cTn id="131" dur="2000" fill="hold"/>
                                        <p:tgtEl>
                                          <p:spTgt spid="24"/>
                                        </p:tgtEl>
                                        <p:attrNameLst>
                                          <p:attrName>ppt_w</p:attrName>
                                        </p:attrNameLst>
                                      </p:cBhvr>
                                      <p:tavLst>
                                        <p:tav tm="0" fmla="#ppt_w*sin(2.5*pi*$)">
                                          <p:val>
                                            <p:fltVal val="0"/>
                                          </p:val>
                                        </p:tav>
                                        <p:tav tm="100000">
                                          <p:val>
                                            <p:fltVal val="1"/>
                                          </p:val>
                                        </p:tav>
                                      </p:tavLst>
                                    </p:anim>
                                    <p:anim calcmode="lin" valueType="num">
                                      <p:cBhvr>
                                        <p:cTn id="132"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rot="18781985">
            <a:off x="2706747" y="2967335"/>
            <a:ext cx="373050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1220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GT" dirty="0" smtClean="0"/>
              <a:t>ROCAS SEDIMENTARIAS</a:t>
            </a:r>
            <a:endParaRPr lang="es-GT" dirty="0"/>
          </a:p>
        </p:txBody>
      </p:sp>
      <p:sp>
        <p:nvSpPr>
          <p:cNvPr id="3" name="2 Marcador de contenido"/>
          <p:cNvSpPr>
            <a:spLocks noGrp="1"/>
          </p:cNvSpPr>
          <p:nvPr>
            <p:ph sz="quarter" idx="1"/>
          </p:nvPr>
        </p:nvSpPr>
        <p:spPr/>
        <p:txBody>
          <a:bodyPr>
            <a:normAutofit/>
          </a:bodyPr>
          <a:lstStyle/>
          <a:p>
            <a:r>
              <a:rPr lang="es-ES" sz="2800" dirty="0"/>
              <a:t>Son rocas que se forman por acumulación de sedimentos, los cuales son partículas de diversos tamaños que son transportadas por el agua, el hielo o el viento, y son sometidas a procesos físicos y químicos (diagénesis), que dan lugar a materiales consolidados. </a:t>
            </a:r>
            <a:endParaRPr lang="es-ES" sz="2800" dirty="0" smtClean="0"/>
          </a:p>
          <a:p>
            <a:endParaRPr lang="es-ES" dirty="0" smtClean="0"/>
          </a:p>
          <a:p>
            <a:endParaRPr lang="es-GT" dirty="0"/>
          </a:p>
        </p:txBody>
      </p:sp>
    </p:spTree>
    <p:extLst>
      <p:ext uri="{BB962C8B-B14F-4D97-AF65-F5344CB8AC3E}">
        <p14:creationId xmlns:p14="http://schemas.microsoft.com/office/powerpoint/2010/main" val="36876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osición de imagen"/>
          <p:cNvSpPr>
            <a:spLocks noGrp="1"/>
          </p:cNvSpPr>
          <p:nvPr>
            <p:ph type="pic" idx="1"/>
          </p:nvPr>
        </p:nvSpPr>
        <p:spPr/>
      </p:sp>
      <p:sp>
        <p:nvSpPr>
          <p:cNvPr id="3" name="2 Marcador de contenido"/>
          <p:cNvSpPr>
            <a:spLocks noGrp="1"/>
          </p:cNvSpPr>
          <p:nvPr>
            <p:ph type="body" sz="half" idx="2"/>
          </p:nvPr>
        </p:nvSpPr>
        <p:spPr>
          <a:xfrm>
            <a:off x="6516216" y="188640"/>
            <a:ext cx="1944216" cy="5328592"/>
          </a:xfrm>
        </p:spPr>
        <p:txBody>
          <a:bodyPr>
            <a:noAutofit/>
          </a:bodyPr>
          <a:lstStyle/>
          <a:p>
            <a:pPr algn="ctr"/>
            <a:r>
              <a:rPr lang="es-ES" sz="2000" dirty="0"/>
              <a:t>Las rocas sedimentarias cubren más del 75 % de la superficie terrestre, formando una cobertura sedimentaria que se encuentra sobre rocas ígneas y, en menor medida, en metamórficas. </a:t>
            </a:r>
            <a:endParaRPr lang="es-GT"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54006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76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GT" dirty="0"/>
              <a:t>PROCESO DE FORAMCIÓN DE ROCAS</a:t>
            </a:r>
          </a:p>
        </p:txBody>
      </p:sp>
      <p:sp>
        <p:nvSpPr>
          <p:cNvPr id="3" name="2 Marcador de contenido"/>
          <p:cNvSpPr>
            <a:spLocks noGrp="1"/>
          </p:cNvSpPr>
          <p:nvPr>
            <p:ph sz="quarter" idx="1"/>
          </p:nvPr>
        </p:nvSpPr>
        <p:spPr/>
        <p:txBody>
          <a:bodyPr/>
          <a:lstStyle/>
          <a:p>
            <a:r>
              <a:rPr lang="es-ES" dirty="0"/>
              <a:t>Una roca preexistente expuesta en la superficie de la tierra pasa por un Proceso Sedimentario (erosión o </a:t>
            </a:r>
            <a:r>
              <a:rPr lang="es-ES" dirty="0" err="1"/>
              <a:t>intemperismo</a:t>
            </a:r>
            <a:r>
              <a:rPr lang="es-ES" dirty="0"/>
              <a:t>, transporte, depósito, compactación y diagénesis) con el que llega a convertirse en una roca sedimentaria; a esta transformación se le conoce como litificación. </a:t>
            </a:r>
            <a:endParaRPr lang="es-ES" dirty="0" smtClean="0"/>
          </a:p>
          <a:p>
            <a:r>
              <a:rPr lang="es-ES" dirty="0"/>
              <a:t>Debido a que las rocas sedimentarias son formadas cerca o en la superficie de la tierra su estudio nos informa sobre el ambiente en el cual fueron depositadas, el tipo de agente de </a:t>
            </a:r>
            <a:r>
              <a:rPr lang="es-ES" dirty="0" smtClean="0"/>
              <a:t>transporte, </a:t>
            </a:r>
            <a:r>
              <a:rPr lang="es-ES" dirty="0"/>
              <a:t>en ocasiones, del origen del que se derivaron los sedimentos</a:t>
            </a:r>
            <a:endParaRPr lang="es-GT" dirty="0"/>
          </a:p>
          <a:p>
            <a:endParaRPr lang="es-GT" dirty="0"/>
          </a:p>
        </p:txBody>
      </p:sp>
    </p:spTree>
    <p:extLst>
      <p:ext uri="{BB962C8B-B14F-4D97-AF65-F5344CB8AC3E}">
        <p14:creationId xmlns:p14="http://schemas.microsoft.com/office/powerpoint/2010/main" val="389170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Resultado de imagen para FORMACIÓN DE LAS ROCAS SEDIMENTARIAS"/>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827584" y="476672"/>
            <a:ext cx="7344815" cy="6048672"/>
          </a:xfrm>
          <a:prstGeom prst="rect">
            <a:avLst/>
          </a:prstGeom>
          <a:noFill/>
          <a:ln>
            <a:noFill/>
          </a:ln>
        </p:spPr>
      </p:pic>
    </p:spTree>
    <p:extLst>
      <p:ext uri="{BB962C8B-B14F-4D97-AF65-F5344CB8AC3E}">
        <p14:creationId xmlns:p14="http://schemas.microsoft.com/office/powerpoint/2010/main" val="80732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
          </p:nvPr>
        </p:nvSpPr>
        <p:spPr>
          <a:xfrm>
            <a:off x="323528" y="404664"/>
            <a:ext cx="3791272" cy="5767536"/>
          </a:xfrm>
        </p:spPr>
        <p:txBody>
          <a:bodyPr/>
          <a:lstStyle/>
          <a:p>
            <a:r>
              <a:rPr lang="es-ES" dirty="0"/>
              <a:t>DIAGENESIS: es el conjunto de procesos de formación de una roca sedimentaria a partir de sedimentos, tales como compactación, </a:t>
            </a:r>
            <a:r>
              <a:rPr lang="es-ES" dirty="0" err="1"/>
              <a:t>recristalización</a:t>
            </a:r>
            <a:r>
              <a:rPr lang="es-ES" dirty="0"/>
              <a:t> o cementación. La diagénesis se produce en el interior de los primeros 5 o 6 km de la corteza terrestre a temperaturas inferiores a 150-200 °</a:t>
            </a:r>
            <a:r>
              <a:rPr lang="es-ES" dirty="0" smtClean="0"/>
              <a:t>C.</a:t>
            </a:r>
            <a:endParaRPr lang="es-GT" dirty="0"/>
          </a:p>
        </p:txBody>
      </p:sp>
      <p:sp>
        <p:nvSpPr>
          <p:cNvPr id="6" name="5 Marcador de contenido"/>
          <p:cNvSpPr>
            <a:spLocks noGrp="1"/>
          </p:cNvSpPr>
          <p:nvPr>
            <p:ph sz="quarter" idx="2"/>
          </p:nvPr>
        </p:nvSpPr>
        <p:spPr>
          <a:xfrm>
            <a:off x="4270248" y="476672"/>
            <a:ext cx="3830144" cy="5695528"/>
          </a:xfrm>
        </p:spPr>
        <p:txBody>
          <a:bodyPr/>
          <a:lstStyle/>
          <a:p>
            <a:r>
              <a:rPr lang="es-ES" dirty="0"/>
              <a:t>La mayoría de las veces la consolidación de los sedimentos se debe a la infiltración de las aguas que contienen sustancias disueltas. La diagénesis convierte así las gravas en conglomerados, las arenas en areniscas, las arcillas en </a:t>
            </a:r>
            <a:r>
              <a:rPr lang="es-ES" dirty="0" err="1"/>
              <a:t>lutitas</a:t>
            </a:r>
            <a:r>
              <a:rPr lang="es-ES" dirty="0"/>
              <a:t>, los lodos calcáreos en calizas o dolomías, las cenizas volcánicas en </a:t>
            </a:r>
            <a:r>
              <a:rPr lang="es-ES" dirty="0" err="1"/>
              <a:t>cineritas</a:t>
            </a:r>
            <a:r>
              <a:rPr lang="es-ES" dirty="0"/>
              <a:t>. </a:t>
            </a:r>
            <a:endParaRPr lang="es-GT" dirty="0"/>
          </a:p>
          <a:p>
            <a:endParaRPr lang="es-GT" dirty="0"/>
          </a:p>
        </p:txBody>
      </p:sp>
    </p:spTree>
    <p:extLst>
      <p:ext uri="{BB962C8B-B14F-4D97-AF65-F5344CB8AC3E}">
        <p14:creationId xmlns:p14="http://schemas.microsoft.com/office/powerpoint/2010/main" val="225590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solidFill>
                  <a:schemeClr val="tx1"/>
                </a:solidFill>
              </a:rPr>
              <a:t>En Este Proceso De Formación De Rocas Pueden Ocurrir Procesos Como:</a:t>
            </a:r>
            <a:endParaRPr lang="es-GT" sz="2800" dirty="0">
              <a:solidFill>
                <a:schemeClr val="tx1"/>
              </a:solidFill>
            </a:endParaRPr>
          </a:p>
        </p:txBody>
      </p:sp>
      <p:sp>
        <p:nvSpPr>
          <p:cNvPr id="3" name="2 Marcador de contenido"/>
          <p:cNvSpPr>
            <a:spLocks noGrp="1"/>
          </p:cNvSpPr>
          <p:nvPr>
            <p:ph sz="quarter" idx="1"/>
          </p:nvPr>
        </p:nvSpPr>
        <p:spPr/>
        <p:txBody>
          <a:bodyPr>
            <a:normAutofit fontScale="92500"/>
          </a:bodyPr>
          <a:lstStyle/>
          <a:p>
            <a:r>
              <a:rPr lang="es-ES" dirty="0"/>
              <a:t>Litificación: es el proceso, generalmente de compactación y </a:t>
            </a:r>
            <a:r>
              <a:rPr lang="es-ES" dirty="0" smtClean="0"/>
              <a:t>cementación.</a:t>
            </a:r>
          </a:p>
          <a:p>
            <a:r>
              <a:rPr lang="es-ES" dirty="0"/>
              <a:t>Mineralización: es la conversión </a:t>
            </a:r>
            <a:r>
              <a:rPr lang="es-ES" dirty="0" err="1"/>
              <a:t>bacterial</a:t>
            </a:r>
            <a:r>
              <a:rPr lang="es-ES" dirty="0"/>
              <a:t> de los elementos, de su forma orgánica a su forma inorgánica altamente </a:t>
            </a:r>
            <a:r>
              <a:rPr lang="es-ES" dirty="0" smtClean="0"/>
              <a:t>oxidada.</a:t>
            </a:r>
            <a:endParaRPr lang="es-GT" dirty="0"/>
          </a:p>
        </p:txBody>
      </p:sp>
      <p:sp>
        <p:nvSpPr>
          <p:cNvPr id="4" name="3 Marcador de contenido"/>
          <p:cNvSpPr>
            <a:spLocks noGrp="1"/>
          </p:cNvSpPr>
          <p:nvPr>
            <p:ph sz="quarter" idx="2"/>
          </p:nvPr>
        </p:nvSpPr>
        <p:spPr/>
        <p:txBody>
          <a:bodyPr>
            <a:normAutofit fontScale="92500"/>
          </a:bodyPr>
          <a:lstStyle/>
          <a:p>
            <a:pPr lvl="0"/>
            <a:r>
              <a:rPr lang="es-ES" dirty="0" err="1"/>
              <a:t>Recristalización</a:t>
            </a:r>
            <a:r>
              <a:rPr lang="es-ES" dirty="0"/>
              <a:t>: </a:t>
            </a:r>
            <a:r>
              <a:rPr lang="es-ES" dirty="0" smtClean="0"/>
              <a:t>las </a:t>
            </a:r>
            <a:r>
              <a:rPr lang="es-ES" dirty="0"/>
              <a:t>aguas que quedan aún contienen soluto disuelto que puede cristalizarse. </a:t>
            </a:r>
            <a:endParaRPr lang="es-ES" dirty="0" smtClean="0"/>
          </a:p>
          <a:p>
            <a:r>
              <a:rPr lang="es-ES" dirty="0"/>
              <a:t>Cementación: es un tratamiento termoquímico, el proceso aporta carbono a la superficie mediante difusión, que se impregna modificando su composición.</a:t>
            </a:r>
            <a:endParaRPr lang="es-GT" dirty="0"/>
          </a:p>
          <a:p>
            <a:pPr lvl="0"/>
            <a:endParaRPr lang="es-GT" dirty="0"/>
          </a:p>
        </p:txBody>
      </p:sp>
    </p:spTree>
    <p:extLst>
      <p:ext uri="{BB962C8B-B14F-4D97-AF65-F5344CB8AC3E}">
        <p14:creationId xmlns:p14="http://schemas.microsoft.com/office/powerpoint/2010/main" val="395411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inVertical)">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barn(inVertical)">
                                      <p:cBhvr>
                                        <p:cTn id="2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4732</TotalTime>
  <Words>1744</Words>
  <Application>Microsoft Office PowerPoint</Application>
  <PresentationFormat>Presentación en pantalla (4:3)</PresentationFormat>
  <Paragraphs>307</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Mirador</vt:lpstr>
      <vt:lpstr>ROCAS SEDIMENTARIAS Y METAFORFICAS</vt:lpstr>
      <vt:lpstr>Presentación de PowerPoint</vt:lpstr>
      <vt:lpstr>ROCAS SEDIMENTARIAS</vt:lpstr>
      <vt:lpstr>ROCAS SEDIMENTARIAS</vt:lpstr>
      <vt:lpstr>Presentación de PowerPoint</vt:lpstr>
      <vt:lpstr>PROCESO DE FORAMCIÓN DE ROCAS</vt:lpstr>
      <vt:lpstr>Presentación de PowerPoint</vt:lpstr>
      <vt:lpstr>Presentación de PowerPoint</vt:lpstr>
      <vt:lpstr>En Este Proceso De Formación De Rocas Pueden Ocurrir Procesos Como:</vt:lpstr>
      <vt:lpstr>COMPONENTES DE LAS ROCAS SEDIMENTARIAS</vt:lpstr>
      <vt:lpstr>Presentación de PowerPoint</vt:lpstr>
      <vt:lpstr>CARATERISITCAS DE LAS ROCAS SEDIMENTARIAS: </vt:lpstr>
      <vt:lpstr>Madurez: Existen dos tipos de madurez.</vt:lpstr>
      <vt:lpstr>Presentación de PowerPoint</vt:lpstr>
      <vt:lpstr>Presentación de PowerPoint</vt:lpstr>
      <vt:lpstr>Presentación de PowerPoint</vt:lpstr>
      <vt:lpstr>Presentación de PowerPoint</vt:lpstr>
      <vt:lpstr>Clasificación General de las rocas </vt:lpstr>
      <vt:lpstr>Presentación de PowerPoint</vt:lpstr>
      <vt:lpstr>Presentación de PowerPoint</vt:lpstr>
      <vt:lpstr>Presentación de PowerPoint</vt:lpstr>
      <vt:lpstr>ROCAS METAMÓRFICAS</vt:lpstr>
      <vt:lpstr>Presentación de PowerPoint</vt:lpstr>
      <vt:lpstr>Presentación de PowerPoint</vt:lpstr>
      <vt:lpstr>FORMACIÓN DE LAS ROCAS METAMÓRFICAS</vt:lpstr>
      <vt:lpstr>Presentación de PowerPoint</vt:lpstr>
      <vt:lpstr>es muy usual definir tres principales tipos de metamorfismo según el agente metamórfico predominante: </vt:lpstr>
      <vt:lpstr>CLASIFICACIÓN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ROCAS SEDIMENTARIAS Y METAFORFICAS</dc:title>
  <dc:creator>Joselin Vega</dc:creator>
  <cp:lastModifiedBy>Joselin Vega</cp:lastModifiedBy>
  <cp:revision>37</cp:revision>
  <dcterms:created xsi:type="dcterms:W3CDTF">2016-10-10T10:12:29Z</dcterms:created>
  <dcterms:modified xsi:type="dcterms:W3CDTF">2016-10-16T19:09:11Z</dcterms:modified>
</cp:coreProperties>
</file>