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2" r:id="rId4"/>
    <p:sldId id="259" r:id="rId5"/>
    <p:sldId id="257" r:id="rId6"/>
    <p:sldId id="263" r:id="rId7"/>
    <p:sldId id="264" r:id="rId8"/>
    <p:sldId id="274" r:id="rId9"/>
    <p:sldId id="276" r:id="rId10"/>
    <p:sldId id="297" r:id="rId11"/>
    <p:sldId id="300" r:id="rId12"/>
    <p:sldId id="301" r:id="rId13"/>
    <p:sldId id="302" r:id="rId14"/>
    <p:sldId id="303" r:id="rId15"/>
    <p:sldId id="265" r:id="rId16"/>
    <p:sldId id="266" r:id="rId17"/>
    <p:sldId id="268" r:id="rId18"/>
    <p:sldId id="269" r:id="rId19"/>
    <p:sldId id="271" r:id="rId20"/>
    <p:sldId id="272" r:id="rId21"/>
    <p:sldId id="273" r:id="rId22"/>
    <p:sldId id="277" r:id="rId23"/>
    <p:sldId id="278" r:id="rId24"/>
    <p:sldId id="279" r:id="rId25"/>
    <p:sldId id="280" r:id="rId26"/>
    <p:sldId id="281" r:id="rId27"/>
    <p:sldId id="285" r:id="rId28"/>
    <p:sldId id="282" r:id="rId29"/>
    <p:sldId id="283" r:id="rId30"/>
    <p:sldId id="284" r:id="rId31"/>
    <p:sldId id="286" r:id="rId32"/>
    <p:sldId id="292" r:id="rId33"/>
    <p:sldId id="287" r:id="rId34"/>
    <p:sldId id="289" r:id="rId35"/>
    <p:sldId id="291" r:id="rId36"/>
    <p:sldId id="288" r:id="rId37"/>
    <p:sldId id="290" r:id="rId38"/>
    <p:sldId id="293" r:id="rId39"/>
    <p:sldId id="294" r:id="rId40"/>
    <p:sldId id="295" r:id="rId41"/>
    <p:sldId id="296" r:id="rId42"/>
    <p:sldId id="304" r:id="rId43"/>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8" d="100"/>
          <a:sy n="98" d="100"/>
        </p:scale>
        <p:origin x="-270" y="-12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4167A08-B822-4DF6-8DAF-119932212F65}" type="datetimeFigureOut">
              <a:rPr lang="es-GT" smtClean="0"/>
              <a:t>31/07/2017</a:t>
            </a:fld>
            <a:endParaRPr lang="es-GT"/>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GT"/>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80A8479-DEA1-46BC-B20C-019B0C97A5E5}" type="slidenum">
              <a:rPr lang="es-GT" smtClean="0"/>
              <a:t>‹Nº›</a:t>
            </a:fld>
            <a:endParaRPr lang="es-GT"/>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4167A08-B822-4DF6-8DAF-119932212F65}" type="datetimeFigureOut">
              <a:rPr lang="es-GT" smtClean="0"/>
              <a:t>31/07/2017</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680A8479-DEA1-46BC-B20C-019B0C97A5E5}" type="slidenum">
              <a:rPr lang="es-GT" smtClean="0"/>
              <a:t>‹Nº›</a:t>
            </a:fld>
            <a:endParaRPr lang="es-GT"/>
          </a:p>
        </p:txBody>
      </p:sp>
    </p:spTree>
  </p:cSld>
  <p:clrMapOvr>
    <a:masterClrMapping/>
  </p:clrMapOvr>
  <p:transition spd="slow">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4167A08-B822-4DF6-8DAF-119932212F65}" type="datetimeFigureOut">
              <a:rPr lang="es-GT" smtClean="0"/>
              <a:t>31/07/2017</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680A8479-DEA1-46BC-B20C-019B0C97A5E5}" type="slidenum">
              <a:rPr lang="es-GT" smtClean="0"/>
              <a:t>‹Nº›</a:t>
            </a:fld>
            <a:endParaRPr lang="es-GT"/>
          </a:p>
        </p:txBody>
      </p:sp>
    </p:spTree>
  </p:cSld>
  <p:clrMapOvr>
    <a:masterClrMapping/>
  </p:clrMapOvr>
  <p:transition spd="slow">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4167A08-B822-4DF6-8DAF-119932212F65}" type="datetimeFigureOut">
              <a:rPr lang="es-GT" smtClean="0"/>
              <a:t>31/07/2017</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680A8479-DEA1-46BC-B20C-019B0C97A5E5}" type="slidenum">
              <a:rPr lang="es-GT" smtClean="0"/>
              <a:t>‹Nº›</a:t>
            </a:fld>
            <a:endParaRPr lang="es-GT"/>
          </a:p>
        </p:txBody>
      </p:sp>
    </p:spTree>
  </p:cSld>
  <p:clrMapOvr>
    <a:masterClrMapping/>
  </p:clrMapOvr>
  <p:transition spd="slow">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4167A08-B822-4DF6-8DAF-119932212F65}" type="datetimeFigureOut">
              <a:rPr lang="es-GT" smtClean="0"/>
              <a:t>31/07/2017</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680A8479-DEA1-46BC-B20C-019B0C97A5E5}" type="slidenum">
              <a:rPr lang="es-GT" smtClean="0"/>
              <a:t>‹Nº›</a:t>
            </a:fld>
            <a:endParaRPr lang="es-GT"/>
          </a:p>
        </p:txBody>
      </p:sp>
    </p:spTree>
  </p:cSld>
  <p:clrMapOvr>
    <a:masterClrMapping/>
  </p:clrMapOvr>
  <p:transition spd="slow">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64167A08-B822-4DF6-8DAF-119932212F65}" type="datetimeFigureOut">
              <a:rPr lang="es-GT" smtClean="0"/>
              <a:t>31/07/2017</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680A8479-DEA1-46BC-B20C-019B0C97A5E5}" type="slidenum">
              <a:rPr lang="es-GT" smtClean="0"/>
              <a:t>‹Nº›</a:t>
            </a:fld>
            <a:endParaRPr lang="es-GT"/>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spd="slow">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4167A08-B822-4DF6-8DAF-119932212F65}" type="datetimeFigureOut">
              <a:rPr lang="es-GT" smtClean="0"/>
              <a:t>31/07/2017</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680A8479-DEA1-46BC-B20C-019B0C97A5E5}" type="slidenum">
              <a:rPr lang="es-GT" smtClean="0"/>
              <a:t>‹Nº›</a:t>
            </a:fld>
            <a:endParaRPr lang="es-GT"/>
          </a:p>
        </p:txBody>
      </p:sp>
    </p:spTree>
  </p:cSld>
  <p:clrMapOvr>
    <a:masterClrMapping/>
  </p:clrMapOvr>
  <p:transition spd="slow">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64167A08-B822-4DF6-8DAF-119932212F65}" type="datetimeFigureOut">
              <a:rPr lang="es-GT" smtClean="0"/>
              <a:t>31/07/2017</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680A8479-DEA1-46BC-B20C-019B0C97A5E5}" type="slidenum">
              <a:rPr lang="es-GT" smtClean="0"/>
              <a:t>‹Nº›</a:t>
            </a:fld>
            <a:endParaRPr lang="es-GT"/>
          </a:p>
        </p:txBody>
      </p:sp>
    </p:spTree>
  </p:cSld>
  <p:clrMapOvr>
    <a:masterClrMapping/>
  </p:clrMapOvr>
  <p:transition spd="slow">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167A08-B822-4DF6-8DAF-119932212F65}" type="datetimeFigureOut">
              <a:rPr lang="es-GT" smtClean="0"/>
              <a:t>31/07/2017</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680A8479-DEA1-46BC-B20C-019B0C97A5E5}" type="slidenum">
              <a:rPr lang="es-GT" smtClean="0"/>
              <a:t>‹Nº›</a:t>
            </a:fld>
            <a:endParaRPr lang="es-GT"/>
          </a:p>
        </p:txBody>
      </p:sp>
    </p:spTree>
  </p:cSld>
  <p:clrMapOvr>
    <a:masterClrMapping/>
  </p:clrMapOvr>
  <p:transition spd="slow">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4167A08-B822-4DF6-8DAF-119932212F65}" type="datetimeFigureOut">
              <a:rPr lang="es-GT" smtClean="0"/>
              <a:t>31/07/2017</a:t>
            </a:fld>
            <a:endParaRPr lang="es-GT"/>
          </a:p>
        </p:txBody>
      </p:sp>
      <p:sp>
        <p:nvSpPr>
          <p:cNvPr id="7" name="Slide Number Placeholder 6"/>
          <p:cNvSpPr>
            <a:spLocks noGrp="1"/>
          </p:cNvSpPr>
          <p:nvPr>
            <p:ph type="sldNum" sz="quarter" idx="12"/>
          </p:nvPr>
        </p:nvSpPr>
        <p:spPr/>
        <p:txBody>
          <a:bodyPr/>
          <a:lstStyle/>
          <a:p>
            <a:fld id="{680A8479-DEA1-46BC-B20C-019B0C97A5E5}" type="slidenum">
              <a:rPr lang="es-GT" smtClean="0"/>
              <a:t>‹Nº›</a:t>
            </a:fld>
            <a:endParaRPr lang="es-GT"/>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GT"/>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slow">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4167A08-B822-4DF6-8DAF-119932212F65}" type="datetimeFigureOut">
              <a:rPr lang="es-GT" smtClean="0"/>
              <a:t>31/07/2017</a:t>
            </a:fld>
            <a:endParaRPr lang="es-GT"/>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GT"/>
          </a:p>
        </p:txBody>
      </p:sp>
      <p:sp>
        <p:nvSpPr>
          <p:cNvPr id="7" name="Slide Number Placeholder 6"/>
          <p:cNvSpPr>
            <a:spLocks noGrp="1"/>
          </p:cNvSpPr>
          <p:nvPr>
            <p:ph type="sldNum" sz="quarter" idx="12"/>
          </p:nvPr>
        </p:nvSpPr>
        <p:spPr/>
        <p:txBody>
          <a:bodyPr/>
          <a:lstStyle/>
          <a:p>
            <a:fld id="{680A8479-DEA1-46BC-B20C-019B0C97A5E5}" type="slidenum">
              <a:rPr lang="es-GT" smtClean="0"/>
              <a:t>‹Nº›</a:t>
            </a:fld>
            <a:endParaRPr lang="es-GT"/>
          </a:p>
        </p:txBody>
      </p:sp>
    </p:spTree>
  </p:cSld>
  <p:clrMapOvr>
    <a:masterClrMapping/>
  </p:clrMapOvr>
  <p:transition spd="slow">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167A08-B822-4DF6-8DAF-119932212F65}" type="datetimeFigureOut">
              <a:rPr lang="es-GT" smtClean="0"/>
              <a:t>31/07/2017</a:t>
            </a:fld>
            <a:endParaRPr lang="es-GT"/>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GT"/>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80A8479-DEA1-46BC-B20C-019B0C97A5E5}" type="slidenum">
              <a:rPr lang="es-GT" smtClean="0"/>
              <a:t>‹Nº›</a:t>
            </a:fld>
            <a:endParaRPr lang="es-G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dir="vert"/>
  </p:transition>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4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572000" y="2276872"/>
            <a:ext cx="3799075" cy="2061756"/>
          </a:xfrm>
        </p:spPr>
        <p:txBody>
          <a:bodyPr>
            <a:noAutofit/>
          </a:bodyPr>
          <a:lstStyle/>
          <a:p>
            <a:r>
              <a:rPr lang="es-GT" sz="6600" dirty="0" smtClean="0">
                <a:latin typeface="28 Days Later" panose="020B0603050302020204" pitchFamily="34" charset="0"/>
              </a:rPr>
              <a:t>Volcanes</a:t>
            </a:r>
            <a:endParaRPr lang="es-GT" sz="6600" dirty="0">
              <a:latin typeface="28 Days Later" panose="020B0603050302020204" pitchFamily="34" charset="0"/>
            </a:endParaRPr>
          </a:p>
        </p:txBody>
      </p:sp>
      <p:sp>
        <p:nvSpPr>
          <p:cNvPr id="3" name="2 Subtítulo"/>
          <p:cNvSpPr>
            <a:spLocks noGrp="1"/>
          </p:cNvSpPr>
          <p:nvPr>
            <p:ph type="subTitle" idx="1"/>
          </p:nvPr>
        </p:nvSpPr>
        <p:spPr/>
        <p:txBody>
          <a:bodyPr>
            <a:noAutofit/>
          </a:bodyPr>
          <a:lstStyle/>
          <a:p>
            <a:r>
              <a:rPr lang="es-GT" sz="3200" dirty="0" smtClean="0"/>
              <a:t>PEM Julia Victoria Rosales</a:t>
            </a:r>
          </a:p>
          <a:p>
            <a:r>
              <a:rPr lang="es-GT" sz="3200" dirty="0" smtClean="0"/>
              <a:t>USAC – EFPEM-</a:t>
            </a:r>
            <a:endParaRPr lang="es-GT" sz="32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55" y="332656"/>
            <a:ext cx="5283741" cy="2974082"/>
          </a:xfrm>
          <a:prstGeom prst="rect">
            <a:avLst/>
          </a:prstGeom>
        </p:spPr>
      </p:pic>
    </p:spTree>
    <p:extLst>
      <p:ext uri="{BB962C8B-B14F-4D97-AF65-F5344CB8AC3E}">
        <p14:creationId xmlns:p14="http://schemas.microsoft.com/office/powerpoint/2010/main" val="1211955904"/>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7024744" cy="1143000"/>
          </a:xfrm>
        </p:spPr>
        <p:txBody>
          <a:bodyPr>
            <a:noAutofit/>
          </a:bodyPr>
          <a:lstStyle/>
          <a:p>
            <a:pPr algn="ctr" fontAlgn="base"/>
            <a:r>
              <a:rPr lang="es-GT" sz="8800" b="1" dirty="0">
                <a:latin typeface="28 Days Later" panose="020B0603050302020204" pitchFamily="34" charset="0"/>
              </a:rPr>
              <a:t>La </a:t>
            </a:r>
            <a:r>
              <a:rPr lang="es-GT" sz="8800" b="1" dirty="0" err="1" smtClean="0">
                <a:latin typeface="28 Days Later" panose="020B0603050302020204" pitchFamily="34" charset="0"/>
              </a:rPr>
              <a:t>Erupcion</a:t>
            </a:r>
            <a:endParaRPr lang="es-GT" sz="8800" b="1" dirty="0">
              <a:latin typeface="28 Days Later" panose="020B0603050302020204" pitchFamily="34" charset="0"/>
            </a:endParaRPr>
          </a:p>
        </p:txBody>
      </p:sp>
      <p:sp>
        <p:nvSpPr>
          <p:cNvPr id="3" name="2 Marcador de contenido"/>
          <p:cNvSpPr>
            <a:spLocks noGrp="1"/>
          </p:cNvSpPr>
          <p:nvPr>
            <p:ph idx="1"/>
          </p:nvPr>
        </p:nvSpPr>
        <p:spPr>
          <a:xfrm>
            <a:off x="971600" y="1772816"/>
            <a:ext cx="6777317" cy="3508977"/>
          </a:xfrm>
        </p:spPr>
        <p:txBody>
          <a:bodyPr>
            <a:normAutofit/>
          </a:bodyPr>
          <a:lstStyle/>
          <a:p>
            <a:pPr fontAlgn="base"/>
            <a:r>
              <a:rPr lang="es-GT" dirty="0" smtClean="0"/>
              <a:t>En</a:t>
            </a:r>
            <a:r>
              <a:rPr lang="es-GT" dirty="0"/>
              <a:t> una erupción violenta de un volcán la lava está muy cargada de vapor y de otros gases, como dióxido de carbono, hidrógeno, monóxido de carbono y dióxido de azufre, que se escapan de la masa de lava con explosiones violentas y ascienden formando una nube turbia. </a:t>
            </a: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4653136"/>
            <a:ext cx="3533775" cy="1990725"/>
          </a:xfrm>
          <a:prstGeom prst="rect">
            <a:avLst/>
          </a:prstGeom>
        </p:spPr>
      </p:pic>
    </p:spTree>
    <p:extLst>
      <p:ext uri="{BB962C8B-B14F-4D97-AF65-F5344CB8AC3E}">
        <p14:creationId xmlns:p14="http://schemas.microsoft.com/office/powerpoint/2010/main" val="3313584577"/>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628800"/>
            <a:ext cx="6777317" cy="3508977"/>
          </a:xfrm>
        </p:spPr>
        <p:txBody>
          <a:bodyPr>
            <a:normAutofit fontScale="85000" lnSpcReduction="10000"/>
          </a:bodyPr>
          <a:lstStyle/>
          <a:p>
            <a:r>
              <a:rPr lang="es-GT" dirty="0"/>
              <a:t>Estas nubes descargan, muchas veces, lluvias copiosas. Porciones grandes y pequeñas de lava son expelidas hacia el exterior, y forman una fuente ardiente de gotas y fragmentos clasificados como bombas, brasas o cenizas, según sus tamaños y formas. </a:t>
            </a:r>
            <a:endParaRPr lang="es-GT" dirty="0" smtClean="0"/>
          </a:p>
          <a:p>
            <a:r>
              <a:rPr lang="es-GT" dirty="0" smtClean="0"/>
              <a:t>Estos </a:t>
            </a:r>
            <a:r>
              <a:rPr lang="es-GT" dirty="0"/>
              <a:t>objetos o partículas se precipitan sobre las laderas externas del cono o sobre el interior del cráter, de donde vuelven a ser expulsadas una y otra vez. También pueden aparecer relámpagos en las nubes, en especial si están muy cargadas de partículas de polvo.</a:t>
            </a:r>
          </a:p>
          <a:p>
            <a:endParaRPr lang="es-GT" dirty="0"/>
          </a:p>
        </p:txBody>
      </p:sp>
      <p:sp>
        <p:nvSpPr>
          <p:cNvPr id="4" name="1 Título"/>
          <p:cNvSpPr>
            <a:spLocks noGrp="1"/>
          </p:cNvSpPr>
          <p:nvPr>
            <p:ph type="title"/>
          </p:nvPr>
        </p:nvSpPr>
        <p:spPr>
          <a:xfrm>
            <a:off x="13255" y="404664"/>
            <a:ext cx="7096634" cy="1333952"/>
          </a:xfrm>
        </p:spPr>
        <p:txBody>
          <a:bodyPr>
            <a:noAutofit/>
          </a:bodyPr>
          <a:lstStyle/>
          <a:p>
            <a:pPr algn="ctr" fontAlgn="base"/>
            <a:r>
              <a:rPr lang="es-GT" sz="9600" b="1" dirty="0">
                <a:latin typeface="28 Days Later" panose="020B0603050302020204" pitchFamily="34" charset="0"/>
              </a:rPr>
              <a:t>La </a:t>
            </a:r>
            <a:r>
              <a:rPr lang="es-GT" sz="9600" b="1" dirty="0" err="1" smtClean="0">
                <a:latin typeface="28 Days Later" panose="020B0603050302020204" pitchFamily="34" charset="0"/>
              </a:rPr>
              <a:t>Erupcion</a:t>
            </a:r>
            <a:endParaRPr lang="es-GT" sz="9600" b="1" dirty="0">
              <a:latin typeface="28 Days Later" panose="020B0603050302020204" pitchFamily="34"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4869160"/>
            <a:ext cx="3392085" cy="1909317"/>
          </a:xfrm>
          <a:prstGeom prst="rect">
            <a:avLst/>
          </a:prstGeom>
        </p:spPr>
      </p:pic>
    </p:spTree>
    <p:extLst>
      <p:ext uri="{BB962C8B-B14F-4D97-AF65-F5344CB8AC3E}">
        <p14:creationId xmlns:p14="http://schemas.microsoft.com/office/powerpoint/2010/main" val="219546275"/>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GT" dirty="0"/>
              <a:t>Erupción de Volcán en Vivo en Papúa Nueva </a:t>
            </a:r>
            <a:r>
              <a:rPr lang="es-GT" dirty="0" smtClean="0"/>
              <a:t>Guinea</a:t>
            </a:r>
            <a:endParaRPr lang="es-GT" dirty="0"/>
          </a:p>
        </p:txBody>
      </p:sp>
      <p:sp>
        <p:nvSpPr>
          <p:cNvPr id="3" name="2 Marcador de contenido"/>
          <p:cNvSpPr>
            <a:spLocks noGrp="1"/>
          </p:cNvSpPr>
          <p:nvPr>
            <p:ph idx="1"/>
          </p:nvPr>
        </p:nvSpPr>
        <p:spPr/>
        <p:txBody>
          <a:bodyPr/>
          <a:lstStyle/>
          <a:p>
            <a:endParaRPr lang="es-GT"/>
          </a:p>
        </p:txBody>
      </p:sp>
    </p:spTree>
    <p:extLst>
      <p:ext uri="{BB962C8B-B14F-4D97-AF65-F5344CB8AC3E}">
        <p14:creationId xmlns:p14="http://schemas.microsoft.com/office/powerpoint/2010/main" val="29094211"/>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GT" dirty="0" smtClean="0"/>
              <a:t>Erupciones en vivo Volcán de fuego y pacaya</a:t>
            </a:r>
            <a:endParaRPr lang="es-GT" dirty="0"/>
          </a:p>
        </p:txBody>
      </p:sp>
      <p:sp>
        <p:nvSpPr>
          <p:cNvPr id="3" name="2 Marcador de contenido"/>
          <p:cNvSpPr>
            <a:spLocks noGrp="1"/>
          </p:cNvSpPr>
          <p:nvPr>
            <p:ph idx="1"/>
          </p:nvPr>
        </p:nvSpPr>
        <p:spPr/>
        <p:txBody>
          <a:bodyPr/>
          <a:lstStyle/>
          <a:p>
            <a:endParaRPr lang="es-GT"/>
          </a:p>
        </p:txBody>
      </p:sp>
    </p:spTree>
    <p:extLst>
      <p:ext uri="{BB962C8B-B14F-4D97-AF65-F5344CB8AC3E}">
        <p14:creationId xmlns:p14="http://schemas.microsoft.com/office/powerpoint/2010/main" val="3752312975"/>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GT" sz="7200" dirty="0" smtClean="0">
                <a:latin typeface="28 Days Later" panose="020B0603050302020204" pitchFamily="34" charset="0"/>
              </a:rPr>
              <a:t>Tipos de Volcanes</a:t>
            </a:r>
            <a:endParaRPr lang="es-GT" sz="7200" dirty="0">
              <a:latin typeface="28 Days Later" panose="020B0603050302020204" pitchFamily="34" charset="0"/>
            </a:endParaRP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3" y="2324099"/>
            <a:ext cx="6984776" cy="4289525"/>
          </a:xfrm>
        </p:spPr>
      </p:pic>
    </p:spTree>
    <p:extLst>
      <p:ext uri="{BB962C8B-B14F-4D97-AF65-F5344CB8AC3E}">
        <p14:creationId xmlns:p14="http://schemas.microsoft.com/office/powerpoint/2010/main" val="2287477099"/>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fontAlgn="base"/>
            <a:r>
              <a:rPr lang="es-GT" b="1" dirty="0">
                <a:latin typeface="28 Days Later" panose="020B0603050302020204" pitchFamily="34" charset="0"/>
              </a:rPr>
              <a:t>La localización geográfica de Los </a:t>
            </a:r>
            <a:r>
              <a:rPr lang="es-GT" b="1" dirty="0" smtClean="0">
                <a:latin typeface="28 Days Later" panose="020B0603050302020204" pitchFamily="34" charset="0"/>
              </a:rPr>
              <a:t>Volcanes</a:t>
            </a:r>
            <a:endParaRPr lang="es-GT" dirty="0">
              <a:latin typeface="28 Days Later" panose="020B0603050302020204" pitchFamily="34" charset="0"/>
            </a:endParaRPr>
          </a:p>
        </p:txBody>
      </p:sp>
      <p:sp>
        <p:nvSpPr>
          <p:cNvPr id="3" name="2 Marcador de contenido"/>
          <p:cNvSpPr>
            <a:spLocks noGrp="1"/>
          </p:cNvSpPr>
          <p:nvPr>
            <p:ph idx="1"/>
          </p:nvPr>
        </p:nvSpPr>
        <p:spPr/>
        <p:txBody>
          <a:bodyPr>
            <a:normAutofit/>
          </a:bodyPr>
          <a:lstStyle/>
          <a:p>
            <a:pPr algn="just"/>
            <a:r>
              <a:rPr lang="es-GT" sz="3600" dirty="0"/>
              <a:t>La localización geográfica de los volcanes actuales está relacionada con la división en placas de la corteza terrestre</a:t>
            </a:r>
          </a:p>
        </p:txBody>
      </p:sp>
    </p:spTree>
    <p:extLst>
      <p:ext uri="{BB962C8B-B14F-4D97-AF65-F5344CB8AC3E}">
        <p14:creationId xmlns:p14="http://schemas.microsoft.com/office/powerpoint/2010/main" val="315253904"/>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GT" b="1" dirty="0">
                <a:latin typeface="28 Days Later" panose="020B0603050302020204" pitchFamily="34" charset="0"/>
              </a:rPr>
              <a:t>La localización geográfica de Los Volcanes</a:t>
            </a:r>
            <a:endParaRPr lang="es-GT"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2060848"/>
            <a:ext cx="5863786" cy="4397840"/>
          </a:xfrm>
        </p:spPr>
      </p:pic>
    </p:spTree>
    <p:extLst>
      <p:ext uri="{BB962C8B-B14F-4D97-AF65-F5344CB8AC3E}">
        <p14:creationId xmlns:p14="http://schemas.microsoft.com/office/powerpoint/2010/main" val="332309489"/>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GT" b="1" dirty="0">
                <a:latin typeface="28 Days Later" panose="020B0603050302020204" pitchFamily="34" charset="0"/>
              </a:rPr>
              <a:t>La localización geográfica de Los Volcanes</a:t>
            </a:r>
            <a:endParaRPr lang="es-GT" dirty="0"/>
          </a:p>
        </p:txBody>
      </p:sp>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2420888"/>
            <a:ext cx="8119003" cy="2726531"/>
          </a:xfrm>
        </p:spPr>
      </p:pic>
    </p:spTree>
    <p:extLst>
      <p:ext uri="{BB962C8B-B14F-4D97-AF65-F5344CB8AC3E}">
        <p14:creationId xmlns:p14="http://schemas.microsoft.com/office/powerpoint/2010/main" val="972915703"/>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1628800"/>
            <a:ext cx="6849209" cy="4464496"/>
          </a:xfrm>
        </p:spPr>
        <p:txBody>
          <a:bodyPr>
            <a:normAutofit fontScale="85000" lnSpcReduction="10000"/>
          </a:bodyPr>
          <a:lstStyle/>
          <a:p>
            <a:pPr algn="just" fontAlgn="base"/>
            <a:endParaRPr lang="es-GT" dirty="0"/>
          </a:p>
          <a:p>
            <a:pPr algn="just" fontAlgn="base"/>
            <a:r>
              <a:rPr lang="es-GT" sz="2800" dirty="0"/>
              <a:t>El Cinturón o Anillo de Fuego del Pacífico, también conocido como Cinturón </a:t>
            </a:r>
            <a:r>
              <a:rPr lang="es-GT" sz="2800" dirty="0" err="1"/>
              <a:t>Circumpacífico</a:t>
            </a:r>
            <a:r>
              <a:rPr lang="es-GT" sz="2800" dirty="0"/>
              <a:t>, está situado en las costas del océano Pacífico </a:t>
            </a:r>
            <a:endParaRPr lang="es-GT" sz="2800" dirty="0" smtClean="0"/>
          </a:p>
          <a:p>
            <a:pPr algn="just" fontAlgn="base"/>
            <a:r>
              <a:rPr lang="es-GT" sz="2800" dirty="0" smtClean="0"/>
              <a:t>Incluye a </a:t>
            </a:r>
            <a:r>
              <a:rPr lang="es-GT" sz="2800" dirty="0"/>
              <a:t>Chile, parte de Argentina, parte de Bolivia, Perú, Ecuador, Colombia, Centroamérica, México, parte de los Estados Unidos, parte de Canadá, luego dobla a la altura de las Islas Aleutianas y baja por las costas e islas de Rusia, Japón, Taiwán, Filipinas, Indonesia, Papúa Nueva Guinea y Nueva Zelanda.</a:t>
            </a:r>
          </a:p>
        </p:txBody>
      </p:sp>
      <p:sp>
        <p:nvSpPr>
          <p:cNvPr id="4" name="1 Título"/>
          <p:cNvSpPr>
            <a:spLocks noGrp="1"/>
          </p:cNvSpPr>
          <p:nvPr>
            <p:ph type="title"/>
          </p:nvPr>
        </p:nvSpPr>
        <p:spPr>
          <a:xfrm>
            <a:off x="1979712" y="764704"/>
            <a:ext cx="7024687" cy="1143000"/>
          </a:xfrm>
        </p:spPr>
        <p:txBody>
          <a:bodyPr>
            <a:noAutofit/>
          </a:bodyPr>
          <a:lstStyle/>
          <a:p>
            <a:pPr algn="ctr"/>
            <a:r>
              <a:rPr lang="es-GT" sz="8000" dirty="0" smtClean="0">
                <a:latin typeface="28 Days Later" panose="020B0603050302020204" pitchFamily="34" charset="0"/>
              </a:rPr>
              <a:t>Ring of </a:t>
            </a:r>
            <a:r>
              <a:rPr lang="es-GT" sz="8000" dirty="0" err="1" smtClean="0">
                <a:latin typeface="28 Days Later" panose="020B0603050302020204" pitchFamily="34" charset="0"/>
              </a:rPr>
              <a:t>fire</a:t>
            </a:r>
            <a:endParaRPr lang="es-GT" sz="8000" dirty="0">
              <a:latin typeface="28 Days Later" panose="020B0603050302020204" pitchFamily="34"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91666"/>
            <a:ext cx="2371725" cy="1581150"/>
          </a:xfrm>
          <a:prstGeom prst="rect">
            <a:avLst/>
          </a:prstGeom>
        </p:spPr>
      </p:pic>
    </p:spTree>
    <p:extLst>
      <p:ext uri="{BB962C8B-B14F-4D97-AF65-F5344CB8AC3E}">
        <p14:creationId xmlns:p14="http://schemas.microsoft.com/office/powerpoint/2010/main" val="3936624227"/>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1628800"/>
            <a:ext cx="7272808" cy="4824536"/>
          </a:xfrm>
        </p:spPr>
        <p:txBody>
          <a:bodyPr>
            <a:normAutofit/>
          </a:bodyPr>
          <a:lstStyle/>
          <a:p>
            <a:pPr algn="just" fontAlgn="base"/>
            <a:endParaRPr lang="es-GT" dirty="0"/>
          </a:p>
          <a:p>
            <a:pPr fontAlgn="base"/>
            <a:r>
              <a:rPr lang="es-GT" dirty="0"/>
              <a:t>El lecho del océano Pacífico reposa sobre varias placas tectónicas, las cuales están en permanente fricción y por ende, acumulan tensión. Cuando esa tensión se libera, origina terremotos en los países del cinturón.</a:t>
            </a:r>
          </a:p>
          <a:p>
            <a:pPr fontAlgn="base"/>
            <a:r>
              <a:rPr lang="es-GT" dirty="0"/>
              <a:t>Además, la zona concentra actividad volcánica constante. En esta zona las placas de la corteza terrestre se hunden a gran velocidad (varios centímetros por año) y a la vez acumulan enormes tensiones que deben liberarse en forma de sismos. </a:t>
            </a:r>
          </a:p>
        </p:txBody>
      </p:sp>
      <p:sp>
        <p:nvSpPr>
          <p:cNvPr id="4" name="1 Título"/>
          <p:cNvSpPr>
            <a:spLocks noGrp="1"/>
          </p:cNvSpPr>
          <p:nvPr>
            <p:ph type="title"/>
          </p:nvPr>
        </p:nvSpPr>
        <p:spPr>
          <a:xfrm>
            <a:off x="1979712" y="764704"/>
            <a:ext cx="7024687" cy="1143000"/>
          </a:xfrm>
        </p:spPr>
        <p:txBody>
          <a:bodyPr>
            <a:noAutofit/>
          </a:bodyPr>
          <a:lstStyle/>
          <a:p>
            <a:pPr algn="ctr"/>
            <a:r>
              <a:rPr lang="es-GT" sz="8000" dirty="0" smtClean="0">
                <a:latin typeface="28 Days Later" panose="020B0603050302020204" pitchFamily="34" charset="0"/>
              </a:rPr>
              <a:t>Ring of </a:t>
            </a:r>
            <a:r>
              <a:rPr lang="es-GT" sz="8000" dirty="0" err="1" smtClean="0">
                <a:latin typeface="28 Days Later" panose="020B0603050302020204" pitchFamily="34" charset="0"/>
              </a:rPr>
              <a:t>fire</a:t>
            </a:r>
            <a:endParaRPr lang="es-GT" sz="8000" dirty="0">
              <a:latin typeface="28 Days Later" panose="020B0603050302020204" pitchFamily="34"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91666"/>
            <a:ext cx="2371725" cy="1581150"/>
          </a:xfrm>
          <a:prstGeom prst="rect">
            <a:avLst/>
          </a:prstGeom>
        </p:spPr>
      </p:pic>
    </p:spTree>
    <p:extLst>
      <p:ext uri="{BB962C8B-B14F-4D97-AF65-F5344CB8AC3E}">
        <p14:creationId xmlns:p14="http://schemas.microsoft.com/office/powerpoint/2010/main" val="1460975121"/>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GT" sz="8000" dirty="0" smtClean="0">
                <a:solidFill>
                  <a:schemeClr val="accent1">
                    <a:lumMod val="50000"/>
                  </a:schemeClr>
                </a:solidFill>
                <a:latin typeface="28 Days Later" panose="020B0603050302020204" pitchFamily="34" charset="0"/>
              </a:rPr>
              <a:t>SIGNIFICADO</a:t>
            </a:r>
            <a:endParaRPr lang="es-GT" sz="8000" dirty="0">
              <a:solidFill>
                <a:schemeClr val="accent1">
                  <a:lumMod val="50000"/>
                </a:schemeClr>
              </a:solidFill>
              <a:latin typeface="28 Days Later" panose="020B0603050302020204" pitchFamily="34" charset="0"/>
            </a:endParaRPr>
          </a:p>
        </p:txBody>
      </p:sp>
      <p:sp>
        <p:nvSpPr>
          <p:cNvPr id="3" name="2 Marcador de contenido"/>
          <p:cNvSpPr>
            <a:spLocks noGrp="1"/>
          </p:cNvSpPr>
          <p:nvPr>
            <p:ph idx="1"/>
          </p:nvPr>
        </p:nvSpPr>
        <p:spPr>
          <a:xfrm>
            <a:off x="755576" y="2132856"/>
            <a:ext cx="7704856" cy="4320480"/>
          </a:xfrm>
        </p:spPr>
        <p:txBody>
          <a:bodyPr>
            <a:noAutofit/>
          </a:bodyPr>
          <a:lstStyle/>
          <a:p>
            <a:pPr algn="just"/>
            <a:r>
              <a:rPr lang="es-GT" b="1" dirty="0" smtClean="0"/>
              <a:t>“Montaña </a:t>
            </a:r>
            <a:r>
              <a:rPr lang="es-GT" b="1" dirty="0"/>
              <a:t>que humea</a:t>
            </a:r>
            <a:r>
              <a:rPr lang="es-GT" b="1" dirty="0" smtClean="0"/>
              <a:t>”</a:t>
            </a:r>
          </a:p>
          <a:p>
            <a:pPr algn="just"/>
            <a:r>
              <a:rPr lang="es-GT" dirty="0"/>
              <a:t> </a:t>
            </a:r>
            <a:r>
              <a:rPr lang="es-GT" b="1" dirty="0" smtClean="0"/>
              <a:t>“VOLCÁN”</a:t>
            </a:r>
            <a:r>
              <a:rPr lang="es-GT" b="1" dirty="0"/>
              <a:t> proviene del latín Vulcano, referido al Dios del Fuego de la mitología romana, que a su vez deriva del Dios </a:t>
            </a:r>
            <a:r>
              <a:rPr lang="es-GT" b="1" dirty="0" err="1"/>
              <a:t>Hefesto</a:t>
            </a:r>
            <a:r>
              <a:rPr lang="es-GT" b="1" dirty="0"/>
              <a:t> de la mitología griega. </a:t>
            </a:r>
            <a:endParaRPr lang="es-GT" b="1" dirty="0" smtClean="0"/>
          </a:p>
          <a:p>
            <a:pPr algn="just"/>
            <a:r>
              <a:rPr lang="es-GT" b="1" dirty="0" smtClean="0"/>
              <a:t>Un </a:t>
            </a:r>
            <a:r>
              <a:rPr lang="es-GT" b="1" dirty="0"/>
              <a:t>Volcán es una formación geológica que consiste en una fisura en la corteza terrestre sobre la que se acumula un cono de materia volcánica. </a:t>
            </a:r>
            <a:endParaRPr lang="es-GT" b="1" dirty="0" smtClean="0"/>
          </a:p>
          <a:p>
            <a:pPr algn="just"/>
            <a:r>
              <a:rPr lang="es-GT" b="1" dirty="0" smtClean="0"/>
              <a:t>En </a:t>
            </a:r>
            <a:r>
              <a:rPr lang="es-GT" b="1" dirty="0"/>
              <a:t>la cima del cono hay una chimenea cóncava llamada cráter</a:t>
            </a:r>
            <a:endParaRPr lang="es-GT"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288" y="764704"/>
            <a:ext cx="1991868" cy="1584176"/>
          </a:xfrm>
          <a:prstGeom prst="rect">
            <a:avLst/>
          </a:prstGeom>
        </p:spPr>
      </p:pic>
    </p:spTree>
    <p:extLst>
      <p:ext uri="{BB962C8B-B14F-4D97-AF65-F5344CB8AC3E}">
        <p14:creationId xmlns:p14="http://schemas.microsoft.com/office/powerpoint/2010/main" val="811485674"/>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2135515"/>
            <a:ext cx="6120680" cy="3748916"/>
          </a:xfrm>
        </p:spPr>
      </p:pic>
      <p:sp>
        <p:nvSpPr>
          <p:cNvPr id="4" name="1 Título"/>
          <p:cNvSpPr>
            <a:spLocks noGrp="1"/>
          </p:cNvSpPr>
          <p:nvPr>
            <p:ph type="title"/>
          </p:nvPr>
        </p:nvSpPr>
        <p:spPr>
          <a:xfrm>
            <a:off x="1835696" y="1052736"/>
            <a:ext cx="7024744" cy="1143000"/>
          </a:xfrm>
        </p:spPr>
        <p:txBody>
          <a:bodyPr>
            <a:noAutofit/>
          </a:bodyPr>
          <a:lstStyle/>
          <a:p>
            <a:pPr algn="ctr"/>
            <a:r>
              <a:rPr lang="es-GT" sz="8000" dirty="0" smtClean="0">
                <a:latin typeface="28 Days Later" panose="020B0603050302020204" pitchFamily="34" charset="0"/>
              </a:rPr>
              <a:t>Ring of </a:t>
            </a:r>
            <a:r>
              <a:rPr lang="es-GT" sz="8000" dirty="0" err="1" smtClean="0">
                <a:latin typeface="28 Days Later" panose="020B0603050302020204" pitchFamily="34" charset="0"/>
              </a:rPr>
              <a:t>fire</a:t>
            </a:r>
            <a:endParaRPr lang="es-GT" sz="8000" dirty="0">
              <a:latin typeface="28 Days Later" panose="020B0603050302020204" pitchFamily="34" charset="0"/>
            </a:endParaRPr>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76672"/>
            <a:ext cx="2263713" cy="1509142"/>
          </a:xfrm>
          <a:prstGeom prst="rect">
            <a:avLst/>
          </a:prstGeom>
        </p:spPr>
      </p:pic>
    </p:spTree>
    <p:extLst>
      <p:ext uri="{BB962C8B-B14F-4D97-AF65-F5344CB8AC3E}">
        <p14:creationId xmlns:p14="http://schemas.microsoft.com/office/powerpoint/2010/main" val="2032349636"/>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052736"/>
            <a:ext cx="7024744" cy="1143000"/>
          </a:xfrm>
        </p:spPr>
        <p:txBody>
          <a:bodyPr>
            <a:noAutofit/>
          </a:bodyPr>
          <a:lstStyle/>
          <a:p>
            <a:pPr algn="ctr"/>
            <a:r>
              <a:rPr lang="es-GT" sz="4800" b="1" dirty="0">
                <a:latin typeface="28 Days Later" panose="020B0603050302020204" pitchFamily="34" charset="0"/>
              </a:rPr>
              <a:t>Estados de Actividad </a:t>
            </a:r>
            <a:r>
              <a:rPr lang="es-GT" sz="4800" b="1" dirty="0" smtClean="0">
                <a:latin typeface="28 Days Later" panose="020B0603050302020204" pitchFamily="34" charset="0"/>
              </a:rPr>
              <a:t>Volcánica</a:t>
            </a:r>
            <a:endParaRPr lang="es-GT" sz="4800" dirty="0">
              <a:latin typeface="28 Days Later" panose="020B0603050302020204" pitchFamily="34" charset="0"/>
            </a:endParaRPr>
          </a:p>
        </p:txBody>
      </p:sp>
      <p:sp>
        <p:nvSpPr>
          <p:cNvPr id="3" name="2 Marcador de contenido"/>
          <p:cNvSpPr>
            <a:spLocks noGrp="1"/>
          </p:cNvSpPr>
          <p:nvPr>
            <p:ph idx="1"/>
          </p:nvPr>
        </p:nvSpPr>
        <p:spPr/>
        <p:txBody>
          <a:bodyPr>
            <a:normAutofit/>
          </a:bodyPr>
          <a:lstStyle/>
          <a:p>
            <a:r>
              <a:rPr lang="es-GT" dirty="0"/>
              <a:t>Algunos volcanes son mucho más activos que otros. Se puede decir que algunos se encuentran en estado de erupción permanente, al menos en el presente geológico. </a:t>
            </a:r>
            <a:endParaRPr lang="es-GT" dirty="0" smtClean="0"/>
          </a:p>
          <a:p>
            <a:endParaRPr lang="es-GT"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60648"/>
            <a:ext cx="1991868" cy="1584176"/>
          </a:xfrm>
          <a:prstGeom prst="rect">
            <a:avLst/>
          </a:prstGeom>
        </p:spPr>
      </p:pic>
    </p:spTree>
    <p:extLst>
      <p:ext uri="{BB962C8B-B14F-4D97-AF65-F5344CB8AC3E}">
        <p14:creationId xmlns:p14="http://schemas.microsoft.com/office/powerpoint/2010/main" val="1544528567"/>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3501008"/>
            <a:ext cx="6952736" cy="3015208"/>
          </a:xfrm>
        </p:spPr>
        <p:txBody>
          <a:bodyPr>
            <a:noAutofit/>
          </a:bodyPr>
          <a:lstStyle/>
          <a:p>
            <a:pPr algn="just"/>
            <a:r>
              <a:rPr lang="es-GT" sz="3200" dirty="0">
                <a:solidFill>
                  <a:schemeClr val="tx1"/>
                </a:solidFill>
              </a:rPr>
              <a:t>El </a:t>
            </a:r>
            <a:r>
              <a:rPr lang="es-GT" sz="3200" dirty="0" err="1">
                <a:solidFill>
                  <a:schemeClr val="tx1"/>
                </a:solidFill>
              </a:rPr>
              <a:t>Stromboli</a:t>
            </a:r>
            <a:r>
              <a:rPr lang="es-GT" sz="3200" dirty="0">
                <a:solidFill>
                  <a:schemeClr val="tx1"/>
                </a:solidFill>
              </a:rPr>
              <a:t>, en las islas </a:t>
            </a:r>
            <a:r>
              <a:rPr lang="es-GT" sz="3200" dirty="0" err="1">
                <a:solidFill>
                  <a:schemeClr val="tx1"/>
                </a:solidFill>
              </a:rPr>
              <a:t>Lípari</a:t>
            </a:r>
            <a:r>
              <a:rPr lang="es-GT" sz="3200" dirty="0">
                <a:solidFill>
                  <a:schemeClr val="tx1"/>
                </a:solidFill>
              </a:rPr>
              <a:t> cerca de Sicilia, ha estado activo desde la antigüedad</a:t>
            </a:r>
            <a:r>
              <a:rPr lang="es-GT" sz="3200" dirty="0" smtClean="0">
                <a:solidFill>
                  <a:schemeClr val="tx1"/>
                </a:solidFill>
              </a:rPr>
              <a:t>. </a:t>
            </a:r>
            <a:r>
              <a:rPr lang="es-GT" sz="3200" dirty="0">
                <a:solidFill>
                  <a:schemeClr val="tx1"/>
                </a:solidFill>
              </a:rPr>
              <a:t>Este volcán tiene un importante papel en la novela de Julio Verne </a:t>
            </a:r>
            <a:r>
              <a:rPr lang="es-GT" sz="3200" i="1" dirty="0">
                <a:solidFill>
                  <a:schemeClr val="tx1"/>
                </a:solidFill>
              </a:rPr>
              <a:t>Viaje al centro de la </a:t>
            </a:r>
            <a:r>
              <a:rPr lang="es-GT" sz="3200" i="1" dirty="0" smtClean="0">
                <a:solidFill>
                  <a:schemeClr val="tx1"/>
                </a:solidFill>
              </a:rPr>
              <a:t>Tierra</a:t>
            </a:r>
            <a:endParaRPr lang="es-GT" sz="3200" dirty="0">
              <a:solidFill>
                <a:schemeClr val="tx1"/>
              </a:solidFill>
            </a:endParaRP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2319" y="1733550"/>
            <a:ext cx="2095500" cy="1571625"/>
          </a:xfrm>
        </p:spPr>
      </p:pic>
    </p:spTree>
    <p:extLst>
      <p:ext uri="{BB962C8B-B14F-4D97-AF65-F5344CB8AC3E}">
        <p14:creationId xmlns:p14="http://schemas.microsoft.com/office/powerpoint/2010/main" val="305949651"/>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GT" dirty="0">
                <a:solidFill>
                  <a:schemeClr val="tx1"/>
                </a:solidFill>
              </a:rPr>
              <a:t>El </a:t>
            </a:r>
            <a:r>
              <a:rPr lang="es-GT" dirty="0" err="1">
                <a:solidFill>
                  <a:schemeClr val="tx1"/>
                </a:solidFill>
              </a:rPr>
              <a:t>Izalco</a:t>
            </a:r>
            <a:r>
              <a:rPr lang="es-GT" dirty="0">
                <a:solidFill>
                  <a:schemeClr val="tx1"/>
                </a:solidFill>
              </a:rPr>
              <a:t>, en El Salvador, ha permanecido activo desde su primera erupción en 1770</a:t>
            </a:r>
            <a:endParaRPr lang="es-GT"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8192" y="2324100"/>
            <a:ext cx="5226629" cy="3508375"/>
          </a:xfrm>
        </p:spPr>
      </p:pic>
    </p:spTree>
    <p:extLst>
      <p:ext uri="{BB962C8B-B14F-4D97-AF65-F5344CB8AC3E}">
        <p14:creationId xmlns:p14="http://schemas.microsoft.com/office/powerpoint/2010/main" val="1926764466"/>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149080"/>
            <a:ext cx="7096634" cy="2126040"/>
          </a:xfrm>
        </p:spPr>
        <p:txBody>
          <a:bodyPr>
            <a:noAutofit/>
          </a:bodyPr>
          <a:lstStyle/>
          <a:p>
            <a:pPr algn="just"/>
            <a:r>
              <a:rPr lang="es-GT" sz="2000" dirty="0">
                <a:solidFill>
                  <a:schemeClr val="tx1"/>
                </a:solidFill>
              </a:rPr>
              <a:t>Otros volcanes activos de forma constante se encuentran en una cadena, llamada cinturón o anillo de fuego, que rodea el océano Pacífico. Otra cordillera volcánica se extiende a lo largo de más de 1.000 km desde Guatemala hasta Panamá, con unos 80 volcanes; los que están en actividad sobrepasan la treintena. </a:t>
            </a:r>
            <a:endParaRPr lang="es-GT" sz="2000"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1263" y="333375"/>
            <a:ext cx="3537611" cy="3508375"/>
          </a:xfrm>
        </p:spPr>
      </p:pic>
    </p:spTree>
    <p:extLst>
      <p:ext uri="{BB962C8B-B14F-4D97-AF65-F5344CB8AC3E}">
        <p14:creationId xmlns:p14="http://schemas.microsoft.com/office/powerpoint/2010/main" val="323291148"/>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GT" b="1" dirty="0"/>
              <a:t>Los 4 volcanes activos en </a:t>
            </a:r>
            <a:r>
              <a:rPr lang="es-GT" b="1" dirty="0" smtClean="0"/>
              <a:t>Guatemala</a:t>
            </a:r>
            <a:endParaRPr lang="es-GT" dirty="0"/>
          </a:p>
        </p:txBody>
      </p:sp>
      <p:sp>
        <p:nvSpPr>
          <p:cNvPr id="3" name="2 Marcador de contenido"/>
          <p:cNvSpPr>
            <a:spLocks noGrp="1"/>
          </p:cNvSpPr>
          <p:nvPr>
            <p:ph idx="1"/>
          </p:nvPr>
        </p:nvSpPr>
        <p:spPr/>
        <p:txBody>
          <a:bodyPr>
            <a:normAutofit fontScale="77500" lnSpcReduction="20000"/>
          </a:bodyPr>
          <a:lstStyle/>
          <a:p>
            <a:r>
              <a:rPr lang="es-GT" dirty="0"/>
              <a:t>Guatemala es conocida por su gran cadena de volcanes que la atraviesan</a:t>
            </a:r>
            <a:r>
              <a:rPr lang="es-GT" dirty="0" smtClean="0"/>
              <a:t>.</a:t>
            </a:r>
          </a:p>
          <a:p>
            <a:r>
              <a:rPr lang="es-GT" dirty="0" smtClean="0"/>
              <a:t> </a:t>
            </a:r>
            <a:r>
              <a:rPr lang="es-GT" dirty="0"/>
              <a:t>Existen en el país 288 estructuras identificadas como de origen </a:t>
            </a:r>
            <a:r>
              <a:rPr lang="es-GT" dirty="0" smtClean="0"/>
              <a:t>volcánico</a:t>
            </a:r>
          </a:p>
          <a:p>
            <a:r>
              <a:rPr lang="es-GT" dirty="0" smtClean="0"/>
              <a:t>La  </a:t>
            </a:r>
            <a:r>
              <a:rPr lang="es-GT" dirty="0"/>
              <a:t>Federación Nacional de Andinismo, quienes promueven y coordinan actividades de montañismo y escalada, exclusivamente reconoce 37 como volcanes; de los cuales solamente 8 volcanes han reportado actividad y en la actualidad se han catalogado 4 como activos. </a:t>
            </a:r>
            <a:endParaRPr lang="es-GT" dirty="0" smtClean="0"/>
          </a:p>
          <a:p>
            <a:r>
              <a:rPr lang="es-GT" dirty="0" smtClean="0"/>
              <a:t>La </a:t>
            </a:r>
            <a:r>
              <a:rPr lang="es-GT" dirty="0"/>
              <a:t>variedad de volcanes en el país son parte de su atractivo turístico y puede prestarse a la realización de actividades extremas al escalarlos y admirar sus vistas.</a:t>
            </a:r>
          </a:p>
          <a:p>
            <a:endParaRPr lang="es-GT" dirty="0"/>
          </a:p>
        </p:txBody>
      </p:sp>
    </p:spTree>
    <p:extLst>
      <p:ext uri="{BB962C8B-B14F-4D97-AF65-F5344CB8AC3E}">
        <p14:creationId xmlns:p14="http://schemas.microsoft.com/office/powerpoint/2010/main" val="2283159012"/>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764704"/>
            <a:ext cx="7872149" cy="5328592"/>
          </a:xfrm>
        </p:spPr>
      </p:pic>
    </p:spTree>
    <p:extLst>
      <p:ext uri="{BB962C8B-B14F-4D97-AF65-F5344CB8AC3E}">
        <p14:creationId xmlns:p14="http://schemas.microsoft.com/office/powerpoint/2010/main" val="4169728227"/>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1457" y="557808"/>
            <a:ext cx="7024744" cy="1143000"/>
          </a:xfrm>
        </p:spPr>
        <p:txBody>
          <a:bodyPr>
            <a:normAutofit fontScale="90000"/>
          </a:bodyPr>
          <a:lstStyle/>
          <a:p>
            <a:r>
              <a:rPr lang="es-GT" b="1" dirty="0"/>
              <a:t>Los 4 volcanes activos en Guatemala</a:t>
            </a:r>
            <a:endParaRPr lang="es-GT" dirty="0"/>
          </a:p>
        </p:txBody>
      </p:sp>
      <p:sp>
        <p:nvSpPr>
          <p:cNvPr id="3" name="2 Marcador de contenido"/>
          <p:cNvSpPr>
            <a:spLocks noGrp="1"/>
          </p:cNvSpPr>
          <p:nvPr>
            <p:ph idx="1"/>
          </p:nvPr>
        </p:nvSpPr>
        <p:spPr/>
        <p:txBody>
          <a:bodyPr/>
          <a:lstStyle/>
          <a:p>
            <a:r>
              <a:rPr lang="es-GT" dirty="0" smtClean="0"/>
              <a:t>Pacaya</a:t>
            </a:r>
          </a:p>
          <a:p>
            <a:r>
              <a:rPr lang="es-GT" dirty="0" smtClean="0"/>
              <a:t>Fuego</a:t>
            </a:r>
          </a:p>
          <a:p>
            <a:r>
              <a:rPr lang="es-GT" dirty="0" smtClean="0"/>
              <a:t>Santiaguito</a:t>
            </a:r>
          </a:p>
          <a:p>
            <a:r>
              <a:rPr lang="es-GT" dirty="0" err="1" smtClean="0"/>
              <a:t>Tacaná</a:t>
            </a:r>
            <a:r>
              <a:rPr lang="es-GT" dirty="0" smtClean="0"/>
              <a:t> </a:t>
            </a:r>
            <a:endParaRPr lang="es-GT" dirty="0"/>
          </a:p>
        </p:txBody>
      </p:sp>
      <p:pic>
        <p:nvPicPr>
          <p:cNvPr id="4" name="3 Imagen" descr="erupcion del volcan de pacaya foto por hector lopez dynamics - Los 4 volcanes activos en Guatemal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1700808"/>
            <a:ext cx="2441848" cy="1227981"/>
          </a:xfrm>
          <a:prstGeom prst="rect">
            <a:avLst/>
          </a:prstGeom>
          <a:noFill/>
          <a:ln>
            <a:noFill/>
          </a:ln>
        </p:spPr>
      </p:pic>
      <p:pic>
        <p:nvPicPr>
          <p:cNvPr id="5" name="4 Imagen" descr="volcan de fuego en erupcion foto por josh fotografia - Los 4 volcanes activos en Guatemal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3829" y="2921570"/>
            <a:ext cx="1944216" cy="1224136"/>
          </a:xfrm>
          <a:prstGeom prst="rect">
            <a:avLst/>
          </a:prstGeom>
          <a:noFill/>
          <a:ln>
            <a:noFill/>
          </a:ln>
        </p:spPr>
      </p:pic>
      <p:pic>
        <p:nvPicPr>
          <p:cNvPr id="6" name="5 Imagen" descr="volcanes santiaguito y san maria foto de o enrique galvan gonzales - Los 4 volcanes activos en Guatemal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3533638"/>
            <a:ext cx="2232248" cy="1551546"/>
          </a:xfrm>
          <a:prstGeom prst="rect">
            <a:avLst/>
          </a:prstGeom>
          <a:noFill/>
          <a:ln>
            <a:noFill/>
          </a:ln>
        </p:spPr>
      </p:pic>
      <p:pic>
        <p:nvPicPr>
          <p:cNvPr id="7" name="6 Imagen" descr="volcan tacana foto por juan bauer alonzo - Los 4 volcanes activos en Guatemala"/>
          <p:cNvPicPr/>
          <p:nvPr/>
        </p:nvPicPr>
        <p:blipFill>
          <a:blip r:embed="rId5">
            <a:extLst>
              <a:ext uri="{28A0092B-C50C-407E-A947-70E740481C1C}">
                <a14:useLocalDpi xmlns:a14="http://schemas.microsoft.com/office/drawing/2010/main" val="0"/>
              </a:ext>
            </a:extLst>
          </a:blip>
          <a:srcRect/>
          <a:stretch>
            <a:fillRect/>
          </a:stretch>
        </p:blipFill>
        <p:spPr bwMode="auto">
          <a:xfrm>
            <a:off x="3131840" y="4581128"/>
            <a:ext cx="2586205" cy="1584176"/>
          </a:xfrm>
          <a:prstGeom prst="rect">
            <a:avLst/>
          </a:prstGeom>
          <a:noFill/>
          <a:ln>
            <a:noFill/>
          </a:ln>
        </p:spPr>
      </p:pic>
      <p:pic>
        <p:nvPicPr>
          <p:cNvPr id="8" name="7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5373216"/>
            <a:ext cx="2200275" cy="1171575"/>
          </a:xfrm>
          <a:prstGeom prst="rect">
            <a:avLst/>
          </a:prstGeom>
        </p:spPr>
      </p:pic>
    </p:spTree>
    <p:extLst>
      <p:ext uri="{BB962C8B-B14F-4D97-AF65-F5344CB8AC3E}">
        <p14:creationId xmlns:p14="http://schemas.microsoft.com/office/powerpoint/2010/main" val="1582292658"/>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GT" sz="11500" b="1" dirty="0" smtClean="0">
                <a:latin typeface="28 Days Later" panose="020B0603050302020204" pitchFamily="34" charset="0"/>
              </a:rPr>
              <a:t>Pacaya</a:t>
            </a:r>
            <a:endParaRPr lang="es-GT" sz="11500" dirty="0">
              <a:latin typeface="28 Days Later" panose="020B0603050302020204" pitchFamily="34" charset="0"/>
            </a:endParaRPr>
          </a:p>
        </p:txBody>
      </p:sp>
      <p:sp>
        <p:nvSpPr>
          <p:cNvPr id="3" name="2 Marcador de contenido"/>
          <p:cNvSpPr>
            <a:spLocks noGrp="1"/>
          </p:cNvSpPr>
          <p:nvPr>
            <p:ph idx="1"/>
          </p:nvPr>
        </p:nvSpPr>
        <p:spPr>
          <a:xfrm>
            <a:off x="1043493" y="2323653"/>
            <a:ext cx="6768868" cy="1825428"/>
          </a:xfrm>
        </p:spPr>
        <p:txBody>
          <a:bodyPr>
            <a:normAutofit/>
          </a:bodyPr>
          <a:lstStyle/>
          <a:p>
            <a:r>
              <a:rPr lang="es-GT" dirty="0" smtClean="0"/>
              <a:t>Uno </a:t>
            </a:r>
            <a:r>
              <a:rPr lang="es-GT" dirty="0"/>
              <a:t>de los volcanes más famosos del país no solo por su cercana ubicación a la ciudad capital de Guatemala, por su fácil ascenso, </a:t>
            </a: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4365104"/>
            <a:ext cx="2088232" cy="1615117"/>
          </a:xfrm>
          <a:prstGeom prst="rect">
            <a:avLst/>
          </a:prstGeom>
        </p:spPr>
      </p:pic>
    </p:spTree>
    <p:extLst>
      <p:ext uri="{BB962C8B-B14F-4D97-AF65-F5344CB8AC3E}">
        <p14:creationId xmlns:p14="http://schemas.microsoft.com/office/powerpoint/2010/main" val="1220584753"/>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GT" dirty="0" smtClean="0"/>
              <a:t>Los turistas  </a:t>
            </a:r>
            <a:r>
              <a:rPr lang="es-GT" dirty="0"/>
              <a:t>nacionales deseen escalar este volcán para disfrutar de la aventura y de sus vistas ya que en su cima se puede observar los volcanes de Agua, </a:t>
            </a:r>
            <a:r>
              <a:rPr lang="es-GT" dirty="0" err="1"/>
              <a:t>Acatenango</a:t>
            </a:r>
            <a:r>
              <a:rPr lang="es-GT" dirty="0"/>
              <a:t> y de Fuego. </a:t>
            </a:r>
          </a:p>
        </p:txBody>
      </p:sp>
      <p:sp>
        <p:nvSpPr>
          <p:cNvPr id="4" name="1 Título"/>
          <p:cNvSpPr>
            <a:spLocks noGrp="1"/>
          </p:cNvSpPr>
          <p:nvPr>
            <p:ph type="title"/>
          </p:nvPr>
        </p:nvSpPr>
        <p:spPr/>
        <p:txBody>
          <a:bodyPr>
            <a:noAutofit/>
          </a:bodyPr>
          <a:lstStyle/>
          <a:p>
            <a:pPr algn="ctr"/>
            <a:r>
              <a:rPr lang="es-GT" sz="11500" b="1" dirty="0" smtClean="0">
                <a:latin typeface="28 Days Later" panose="020B0603050302020204" pitchFamily="34" charset="0"/>
              </a:rPr>
              <a:t>Pacaya</a:t>
            </a:r>
            <a:endParaRPr lang="es-GT" sz="11500" dirty="0">
              <a:latin typeface="28 Days Later" panose="020B0603050302020204" pitchFamily="34"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7" y="4509120"/>
            <a:ext cx="1862025" cy="1440160"/>
          </a:xfrm>
          <a:prstGeom prst="rect">
            <a:avLst/>
          </a:prstGeom>
        </p:spPr>
      </p:pic>
    </p:spTree>
    <p:extLst>
      <p:ext uri="{BB962C8B-B14F-4D97-AF65-F5344CB8AC3E}">
        <p14:creationId xmlns:p14="http://schemas.microsoft.com/office/powerpoint/2010/main" val="576729930"/>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GT" sz="6000" dirty="0">
                <a:solidFill>
                  <a:schemeClr val="accent1">
                    <a:lumMod val="50000"/>
                  </a:schemeClr>
                </a:solidFill>
                <a:latin typeface="28 Days Later" panose="020B0603050302020204" pitchFamily="34" charset="0"/>
              </a:rPr>
              <a:t>SIGNIFICADO</a:t>
            </a:r>
            <a:endParaRPr lang="es-GT" sz="6000" dirty="0"/>
          </a:p>
        </p:txBody>
      </p:sp>
      <p:sp>
        <p:nvSpPr>
          <p:cNvPr id="3" name="2 Marcador de contenido"/>
          <p:cNvSpPr>
            <a:spLocks noGrp="1"/>
          </p:cNvSpPr>
          <p:nvPr>
            <p:ph idx="1"/>
          </p:nvPr>
        </p:nvSpPr>
        <p:spPr/>
        <p:txBody>
          <a:bodyPr>
            <a:normAutofit fontScale="92500" lnSpcReduction="20000"/>
          </a:bodyPr>
          <a:lstStyle/>
          <a:p>
            <a:pPr algn="just"/>
            <a:r>
              <a:rPr lang="es-GT" sz="3000" dirty="0"/>
              <a:t>De una manera algo más formal puede utilizarse la definición de </a:t>
            </a:r>
            <a:r>
              <a:rPr lang="es-GT" sz="3000" dirty="0" err="1"/>
              <a:t>MacDonald</a:t>
            </a:r>
            <a:r>
              <a:rPr lang="es-GT" sz="3000" dirty="0"/>
              <a:t> (1972) y decirse que un volcán es aquel lugar donde la roca fundida o </a:t>
            </a:r>
            <a:r>
              <a:rPr lang="es-GT" sz="3000" dirty="0" smtClean="0"/>
              <a:t>fragmentada por el</a:t>
            </a:r>
            <a:r>
              <a:rPr lang="es-GT" sz="3000" dirty="0"/>
              <a:t> calor y </a:t>
            </a:r>
            <a:r>
              <a:rPr lang="es-GT" sz="3000" dirty="0" smtClean="0"/>
              <a:t>gases</a:t>
            </a:r>
            <a:r>
              <a:rPr lang="es-GT" sz="3000" dirty="0"/>
              <a:t> </a:t>
            </a:r>
            <a:r>
              <a:rPr lang="es-GT" sz="3000" dirty="0" smtClean="0"/>
              <a:t>calientes </a:t>
            </a:r>
            <a:r>
              <a:rPr lang="es-GT" sz="3000" dirty="0"/>
              <a:t>emergen a través de una abertura desde las partes internas de la tierra a la superficie.</a:t>
            </a:r>
          </a:p>
          <a:p>
            <a:endParaRPr lang="es-GT"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764704"/>
            <a:ext cx="1991868" cy="1584176"/>
          </a:xfrm>
          <a:prstGeom prst="rect">
            <a:avLst/>
          </a:prstGeom>
        </p:spPr>
      </p:pic>
    </p:spTree>
    <p:extLst>
      <p:ext uri="{BB962C8B-B14F-4D97-AF65-F5344CB8AC3E}">
        <p14:creationId xmlns:p14="http://schemas.microsoft.com/office/powerpoint/2010/main" val="4287655549"/>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2323653"/>
            <a:ext cx="6777317" cy="3121572"/>
          </a:xfrm>
        </p:spPr>
        <p:txBody>
          <a:bodyPr>
            <a:normAutofit/>
          </a:bodyPr>
          <a:lstStyle/>
          <a:p>
            <a:r>
              <a:rPr lang="es-GT" dirty="0"/>
              <a:t>El volcán de Pacaya se encuentra ubicado entre los departamentos de Guatemala y Escuintla, y goza de una altura de 2,550 metros, la cual ha variado durante los años ya que al ser un volcán activo y de actividad constante desde 1565, las diversas erupciones cambian su tamaño. </a:t>
            </a:r>
          </a:p>
        </p:txBody>
      </p:sp>
      <p:sp>
        <p:nvSpPr>
          <p:cNvPr id="4" name="1 Título"/>
          <p:cNvSpPr>
            <a:spLocks noGrp="1"/>
          </p:cNvSpPr>
          <p:nvPr>
            <p:ph type="title"/>
          </p:nvPr>
        </p:nvSpPr>
        <p:spPr/>
        <p:txBody>
          <a:bodyPr>
            <a:noAutofit/>
          </a:bodyPr>
          <a:lstStyle/>
          <a:p>
            <a:pPr algn="ctr"/>
            <a:r>
              <a:rPr lang="es-GT" sz="11500" b="1" dirty="0" smtClean="0">
                <a:latin typeface="28 Days Later" panose="020B0603050302020204" pitchFamily="34" charset="0"/>
              </a:rPr>
              <a:t>Pacaya</a:t>
            </a:r>
            <a:endParaRPr lang="es-GT" sz="11500" dirty="0">
              <a:latin typeface="28 Days Later" panose="020B0603050302020204" pitchFamily="34"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5229200"/>
            <a:ext cx="1862025" cy="1440160"/>
          </a:xfrm>
          <a:prstGeom prst="rect">
            <a:avLst/>
          </a:prstGeom>
        </p:spPr>
      </p:pic>
    </p:spTree>
    <p:extLst>
      <p:ext uri="{BB962C8B-B14F-4D97-AF65-F5344CB8AC3E}">
        <p14:creationId xmlns:p14="http://schemas.microsoft.com/office/powerpoint/2010/main" val="821705850"/>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GT" sz="9600" b="1" dirty="0">
                <a:latin typeface="28 Days Later" panose="020B0603050302020204" pitchFamily="34" charset="0"/>
              </a:rPr>
              <a:t>Pacaya</a:t>
            </a:r>
            <a:endParaRPr lang="es-GT" sz="4400" dirty="0"/>
          </a:p>
        </p:txBody>
      </p:sp>
      <p:sp>
        <p:nvSpPr>
          <p:cNvPr id="3" name="2 Marcador de contenido"/>
          <p:cNvSpPr>
            <a:spLocks noGrp="1"/>
          </p:cNvSpPr>
          <p:nvPr>
            <p:ph idx="1"/>
          </p:nvPr>
        </p:nvSpPr>
        <p:spPr/>
        <p:txBody>
          <a:bodyPr>
            <a:normAutofit fontScale="92500" lnSpcReduction="10000"/>
          </a:bodyPr>
          <a:lstStyle/>
          <a:p>
            <a:r>
              <a:rPr lang="es-GT" dirty="0"/>
              <a:t>Este volcán se caracteriza por arrojar ceniza, vapor de agua y piedras pequeñas cada vez que erupciona, es por esto que en 1775 en una de sus más grandes erupciones, oscureció por varios días a la ciudad de La Antigua Guatemala. Teniendo trascendencia sus erupciones hasta la actualidad, cuando por ejemplo en el año 2000 ya que debido a la ceniza se realizaron traslados y evacuaciones para los habitantes cercanos a las faldas del volcán.</a:t>
            </a:r>
          </a:p>
          <a:p>
            <a:endParaRPr lang="es-GT" dirty="0"/>
          </a:p>
        </p:txBody>
      </p:sp>
    </p:spTree>
    <p:extLst>
      <p:ext uri="{BB962C8B-B14F-4D97-AF65-F5344CB8AC3E}">
        <p14:creationId xmlns:p14="http://schemas.microsoft.com/office/powerpoint/2010/main" val="2703996405"/>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7505" y="1916832"/>
            <a:ext cx="6550839" cy="4272581"/>
          </a:xfrm>
        </p:spPr>
      </p:pic>
    </p:spTree>
    <p:extLst>
      <p:ext uri="{BB962C8B-B14F-4D97-AF65-F5344CB8AC3E}">
        <p14:creationId xmlns:p14="http://schemas.microsoft.com/office/powerpoint/2010/main" val="3913903897"/>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764704"/>
            <a:ext cx="7024744" cy="1143000"/>
          </a:xfrm>
        </p:spPr>
        <p:txBody>
          <a:bodyPr>
            <a:noAutofit/>
          </a:bodyPr>
          <a:lstStyle/>
          <a:p>
            <a:pPr algn="ctr"/>
            <a:r>
              <a:rPr lang="es-GT" sz="8800" b="1" dirty="0">
                <a:latin typeface="28 Days Later" panose="020B0603050302020204" pitchFamily="34" charset="0"/>
              </a:rPr>
              <a:t>Fuego</a:t>
            </a:r>
          </a:p>
        </p:txBody>
      </p:sp>
      <p:sp>
        <p:nvSpPr>
          <p:cNvPr id="3" name="2 Marcador de contenido"/>
          <p:cNvSpPr>
            <a:spLocks noGrp="1"/>
          </p:cNvSpPr>
          <p:nvPr>
            <p:ph idx="1"/>
          </p:nvPr>
        </p:nvSpPr>
        <p:spPr>
          <a:xfrm>
            <a:off x="899592" y="1844824"/>
            <a:ext cx="7704856" cy="4896544"/>
          </a:xfrm>
        </p:spPr>
        <p:txBody>
          <a:bodyPr>
            <a:noAutofit/>
          </a:bodyPr>
          <a:lstStyle/>
          <a:p>
            <a:pPr algn="just"/>
            <a:r>
              <a:rPr lang="es-GT" sz="1800" dirty="0" smtClean="0"/>
              <a:t>Con </a:t>
            </a:r>
            <a:r>
              <a:rPr lang="es-GT" sz="1800" dirty="0"/>
              <a:t>3,763 metros de altura, este volcán se encuentra situado en el municipio de </a:t>
            </a:r>
            <a:r>
              <a:rPr lang="es-GT" sz="1800" dirty="0" err="1"/>
              <a:t>Alotenango</a:t>
            </a:r>
            <a:r>
              <a:rPr lang="es-GT" sz="1800" dirty="0"/>
              <a:t> en el departamento de Sacatepéquez y parte de Chimaltenango. Su nombre proviene del nombre </a:t>
            </a:r>
            <a:r>
              <a:rPr lang="es-GT" sz="1800" dirty="0" err="1"/>
              <a:t>kaqchikel</a:t>
            </a:r>
            <a:r>
              <a:rPr lang="es-GT" sz="1800" dirty="0"/>
              <a:t> Chi Gag que quiere decir “dónde está el fuego”. </a:t>
            </a:r>
            <a:endParaRPr lang="es-GT" sz="1800" dirty="0" smtClean="0"/>
          </a:p>
          <a:p>
            <a:pPr algn="just"/>
            <a:r>
              <a:rPr lang="es-GT" sz="1800" dirty="0" smtClean="0"/>
              <a:t>Este </a:t>
            </a:r>
            <a:r>
              <a:rPr lang="es-GT" sz="1800" dirty="0"/>
              <a:t>volcán puede escalarse, más de su lado sur su ascenso es de poca actividad ya que es muy peligroso, pero si se puede escalar por diferentes rutas para poder llegar a su cima cubierta de lava fría.  </a:t>
            </a:r>
            <a:endParaRPr lang="es-GT" sz="1800" dirty="0" smtClean="0"/>
          </a:p>
          <a:p>
            <a:endParaRPr lang="es-GT" sz="1600"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4381500"/>
            <a:ext cx="2215852" cy="2215852"/>
          </a:xfrm>
          <a:prstGeom prst="rect">
            <a:avLst/>
          </a:prstGeom>
        </p:spPr>
      </p:pic>
    </p:spTree>
    <p:extLst>
      <p:ext uri="{BB962C8B-B14F-4D97-AF65-F5344CB8AC3E}">
        <p14:creationId xmlns:p14="http://schemas.microsoft.com/office/powerpoint/2010/main" val="888111924"/>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10000"/>
          </a:bodyPr>
          <a:lstStyle/>
          <a:p>
            <a:pPr algn="just"/>
            <a:r>
              <a:rPr lang="es-GT" dirty="0"/>
              <a:t>Este volcán como bien su nombre lo describe es uno de los volcanes más activos del país, ha </a:t>
            </a:r>
            <a:r>
              <a:rPr lang="es-GT" dirty="0" err="1"/>
              <a:t>erupcionado</a:t>
            </a:r>
            <a:r>
              <a:rPr lang="es-GT" dirty="0"/>
              <a:t> más de 60 veces desde el año 1524. </a:t>
            </a:r>
          </a:p>
          <a:p>
            <a:pPr algn="just"/>
            <a:r>
              <a:rPr lang="es-GT" dirty="0"/>
              <a:t>Se caracteriza por sus erupciones violentas, ya que sus cenizas y arenas volcánicas han llegado hasta Honduras y El Salvador. Su última erupciones violenta fue en el año de 1999, donde sus cenizas llegaron a la tierra dejando casi 40 centímetros de espesor.</a:t>
            </a:r>
          </a:p>
          <a:p>
            <a:endParaRPr lang="es-GT" dirty="0"/>
          </a:p>
        </p:txBody>
      </p:sp>
      <p:sp>
        <p:nvSpPr>
          <p:cNvPr id="4" name="1 Título"/>
          <p:cNvSpPr>
            <a:spLocks noGrp="1"/>
          </p:cNvSpPr>
          <p:nvPr>
            <p:ph type="title"/>
          </p:nvPr>
        </p:nvSpPr>
        <p:spPr/>
        <p:txBody>
          <a:bodyPr>
            <a:noAutofit/>
          </a:bodyPr>
          <a:lstStyle/>
          <a:p>
            <a:pPr algn="ctr"/>
            <a:r>
              <a:rPr lang="es-GT" sz="11500" b="1" dirty="0">
                <a:latin typeface="28 Days Later" panose="020B0603050302020204" pitchFamily="34" charset="0"/>
              </a:rPr>
              <a:t>Fuego</a:t>
            </a: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404664"/>
            <a:ext cx="1800200" cy="1800200"/>
          </a:xfrm>
          <a:prstGeom prst="rect">
            <a:avLst/>
          </a:prstGeom>
        </p:spPr>
      </p:pic>
    </p:spTree>
    <p:extLst>
      <p:ext uri="{BB962C8B-B14F-4D97-AF65-F5344CB8AC3E}">
        <p14:creationId xmlns:p14="http://schemas.microsoft.com/office/powerpoint/2010/main" val="811531136"/>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764704"/>
            <a:ext cx="7950320" cy="4491707"/>
          </a:xfrm>
        </p:spPr>
      </p:pic>
    </p:spTree>
    <p:extLst>
      <p:ext uri="{BB962C8B-B14F-4D97-AF65-F5344CB8AC3E}">
        <p14:creationId xmlns:p14="http://schemas.microsoft.com/office/powerpoint/2010/main" val="1802625304"/>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GT" sz="9600" b="1" dirty="0" smtClean="0">
                <a:latin typeface="28 Days Later" panose="020B0603050302020204" pitchFamily="34" charset="0"/>
              </a:rPr>
              <a:t>Santiaguito</a:t>
            </a:r>
            <a:endParaRPr lang="es-GT" sz="9600" dirty="0">
              <a:latin typeface="28 Days Later" panose="020B0603050302020204" pitchFamily="34" charset="0"/>
            </a:endParaRPr>
          </a:p>
        </p:txBody>
      </p:sp>
      <p:sp>
        <p:nvSpPr>
          <p:cNvPr id="3" name="2 Marcador de contenido"/>
          <p:cNvSpPr>
            <a:spLocks noGrp="1"/>
          </p:cNvSpPr>
          <p:nvPr>
            <p:ph idx="1"/>
          </p:nvPr>
        </p:nvSpPr>
        <p:spPr/>
        <p:txBody>
          <a:bodyPr>
            <a:normAutofit fontScale="92500" lnSpcReduction="10000"/>
          </a:bodyPr>
          <a:lstStyle/>
          <a:p>
            <a:r>
              <a:rPr lang="es-GT" dirty="0" smtClean="0"/>
              <a:t>Se </a:t>
            </a:r>
            <a:r>
              <a:rPr lang="es-GT" dirty="0"/>
              <a:t>distingue de los demás volcanes del país, ya que los demás son de tipo estratovolcán, es decir con un cráter centrar, pero el Santiaguito es una secuencia de cuatro domos de lava </a:t>
            </a:r>
            <a:r>
              <a:rPr lang="es-GT" dirty="0" err="1"/>
              <a:t>dacítica</a:t>
            </a:r>
            <a:r>
              <a:rPr lang="es-GT" dirty="0"/>
              <a:t> el domo Caliente, La </a:t>
            </a:r>
            <a:r>
              <a:rPr lang="es-GT" dirty="0" smtClean="0"/>
              <a:t>Mitad, El </a:t>
            </a:r>
            <a:r>
              <a:rPr lang="es-GT" dirty="0"/>
              <a:t>Monje y El Brujo. </a:t>
            </a:r>
            <a:endParaRPr lang="es-GT" dirty="0" smtClean="0"/>
          </a:p>
          <a:p>
            <a:r>
              <a:rPr lang="es-GT" dirty="0" smtClean="0"/>
              <a:t>Este </a:t>
            </a:r>
            <a:r>
              <a:rPr lang="es-GT" dirty="0"/>
              <a:t>volcán se formó del cráter que dejó el Volcán Santa María después de su gran erupción de 1902, ubicándose en el departamento de Quetzaltenango. </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8264" y="4725144"/>
            <a:ext cx="1728192" cy="1728192"/>
          </a:xfrm>
          <a:prstGeom prst="rect">
            <a:avLst/>
          </a:prstGeom>
        </p:spPr>
      </p:pic>
    </p:spTree>
    <p:extLst>
      <p:ext uri="{BB962C8B-B14F-4D97-AF65-F5344CB8AC3E}">
        <p14:creationId xmlns:p14="http://schemas.microsoft.com/office/powerpoint/2010/main" val="1575875270"/>
      </p:ext>
    </p:extLst>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2323652"/>
            <a:ext cx="6912884" cy="4201692"/>
          </a:xfrm>
        </p:spPr>
        <p:txBody>
          <a:bodyPr>
            <a:noAutofit/>
          </a:bodyPr>
          <a:lstStyle/>
          <a:p>
            <a:r>
              <a:rPr lang="es-GT" dirty="0"/>
              <a:t>Debido a su constante actividad no se le puede determinar la altura exacta, pero se encuentra alrededor de los 2,510 metros de altura. Su erupción es de tipo peleana, es decir que ocurre como una violenta explosión que pulverizan la lava y se acompaña de una nube ardiente formada de una mezcla de vapor de agua y cenizas. </a:t>
            </a:r>
            <a:endParaRPr lang="es-GT" dirty="0" smtClean="0"/>
          </a:p>
          <a:p>
            <a:r>
              <a:rPr lang="es-GT" dirty="0" smtClean="0"/>
              <a:t>La </a:t>
            </a:r>
            <a:r>
              <a:rPr lang="es-GT" dirty="0"/>
              <a:t>explosión más violenta ocurrió en 1929, la cual dejó alrededor de 2500 fallecidos.</a:t>
            </a:r>
          </a:p>
          <a:p>
            <a:endParaRPr lang="es-GT" dirty="0"/>
          </a:p>
        </p:txBody>
      </p:sp>
      <p:sp>
        <p:nvSpPr>
          <p:cNvPr id="4" name="1 Título"/>
          <p:cNvSpPr>
            <a:spLocks noGrp="1"/>
          </p:cNvSpPr>
          <p:nvPr>
            <p:ph type="title"/>
          </p:nvPr>
        </p:nvSpPr>
        <p:spPr/>
        <p:txBody>
          <a:bodyPr>
            <a:noAutofit/>
          </a:bodyPr>
          <a:lstStyle/>
          <a:p>
            <a:pPr algn="ctr"/>
            <a:r>
              <a:rPr lang="es-GT" sz="9600" b="1" dirty="0" smtClean="0">
                <a:latin typeface="28 Days Later" panose="020B0603050302020204" pitchFamily="34" charset="0"/>
              </a:rPr>
              <a:t>Santiaguito</a:t>
            </a:r>
            <a:endParaRPr lang="es-GT" sz="9600" dirty="0">
              <a:latin typeface="28 Days Later" panose="020B0603050302020204" pitchFamily="34"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04664"/>
            <a:ext cx="1238250" cy="1238250"/>
          </a:xfrm>
          <a:prstGeom prst="rect">
            <a:avLst/>
          </a:prstGeom>
        </p:spPr>
      </p:pic>
    </p:spTree>
    <p:extLst>
      <p:ext uri="{BB962C8B-B14F-4D97-AF65-F5344CB8AC3E}">
        <p14:creationId xmlns:p14="http://schemas.microsoft.com/office/powerpoint/2010/main" val="1067707629"/>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908720"/>
            <a:ext cx="7360744" cy="5505838"/>
          </a:xfrm>
        </p:spPr>
      </p:pic>
    </p:spTree>
    <p:extLst>
      <p:ext uri="{BB962C8B-B14F-4D97-AF65-F5344CB8AC3E}">
        <p14:creationId xmlns:p14="http://schemas.microsoft.com/office/powerpoint/2010/main" val="1468445367"/>
      </p:ext>
    </p:extLst>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GT" sz="8800" b="1" dirty="0" smtClean="0">
                <a:latin typeface="28 Days Later" panose="020B0603050302020204" pitchFamily="34" charset="0"/>
              </a:rPr>
              <a:t>Tacana</a:t>
            </a:r>
            <a:endParaRPr lang="es-GT" sz="8800" dirty="0">
              <a:latin typeface="28 Days Later" panose="020B0603050302020204" pitchFamily="34" charset="0"/>
            </a:endParaRPr>
          </a:p>
        </p:txBody>
      </p:sp>
      <p:sp>
        <p:nvSpPr>
          <p:cNvPr id="3" name="2 Marcador de contenido"/>
          <p:cNvSpPr>
            <a:spLocks noGrp="1"/>
          </p:cNvSpPr>
          <p:nvPr>
            <p:ph idx="1"/>
          </p:nvPr>
        </p:nvSpPr>
        <p:spPr/>
        <p:txBody>
          <a:bodyPr>
            <a:normAutofit lnSpcReduction="10000"/>
          </a:bodyPr>
          <a:lstStyle/>
          <a:p>
            <a:r>
              <a:rPr lang="es-GT" dirty="0" smtClean="0"/>
              <a:t>Considerado </a:t>
            </a:r>
            <a:r>
              <a:rPr lang="es-GT" dirty="0"/>
              <a:t>como un volcán activo, se encuentra ubicado en el departamento de San Marcos dentro de la línea divisoria con México, y es el segundo volcán más alto de Guatemala con 4,092 metros de altura. </a:t>
            </a:r>
            <a:endParaRPr lang="es-GT" dirty="0" smtClean="0"/>
          </a:p>
          <a:p>
            <a:r>
              <a:rPr lang="es-GT" dirty="0" smtClean="0"/>
              <a:t>Su </a:t>
            </a:r>
            <a:r>
              <a:rPr lang="es-GT" dirty="0"/>
              <a:t>nombre es de origen </a:t>
            </a:r>
            <a:r>
              <a:rPr lang="es-GT" dirty="0" err="1"/>
              <a:t>Mam</a:t>
            </a:r>
            <a:r>
              <a:rPr lang="es-GT" dirty="0"/>
              <a:t> y su significado es “casa de fuego”, también es conocido como el volcán de Soconusco. </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548680"/>
            <a:ext cx="2495550" cy="1247775"/>
          </a:xfrm>
          <a:prstGeom prst="rect">
            <a:avLst/>
          </a:prstGeom>
        </p:spPr>
      </p:pic>
    </p:spTree>
    <p:extLst>
      <p:ext uri="{BB962C8B-B14F-4D97-AF65-F5344CB8AC3E}">
        <p14:creationId xmlns:p14="http://schemas.microsoft.com/office/powerpoint/2010/main" val="992086758"/>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GT" sz="6600" dirty="0" smtClean="0">
                <a:solidFill>
                  <a:schemeClr val="accent1">
                    <a:lumMod val="50000"/>
                  </a:schemeClr>
                </a:solidFill>
                <a:latin typeface="28 Days Later" panose="020B0603050302020204" pitchFamily="34" charset="0"/>
              </a:rPr>
              <a:t>DIOS VULCANO</a:t>
            </a:r>
            <a:endParaRPr lang="es-GT" sz="6600" dirty="0">
              <a:solidFill>
                <a:schemeClr val="accent1">
                  <a:lumMod val="50000"/>
                </a:schemeClr>
              </a:solidFill>
              <a:latin typeface="28 Days Later" panose="020B0603050302020204" pitchFamily="34" charset="0"/>
            </a:endParaRPr>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89631" y="3857209"/>
            <a:ext cx="57150" cy="96469"/>
          </a:xfr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941354">
            <a:off x="1475656" y="2276872"/>
            <a:ext cx="2524070" cy="3888432"/>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69896">
            <a:off x="4788024" y="2420363"/>
            <a:ext cx="238125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1393037"/>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r>
              <a:rPr lang="es-GT" dirty="0"/>
              <a:t>Al gozar de gran altura este pico se caracteriza por cubrirse de nieve, y en sus laderas gozan de un bosque frondoso. Cada año en la época de Semana Santa, se celebra la Confraternidad Montañista del Sureste, reuniéndose en su cumbre. Entre sus erupciones más violentas fue la que ocurrió en 1986, dio origen a un pequeño cráter a su noroeste.</a:t>
            </a:r>
          </a:p>
          <a:p>
            <a:endParaRPr lang="es-GT" dirty="0"/>
          </a:p>
        </p:txBody>
      </p:sp>
      <p:sp>
        <p:nvSpPr>
          <p:cNvPr id="4" name="1 Título"/>
          <p:cNvSpPr>
            <a:spLocks noGrp="1"/>
          </p:cNvSpPr>
          <p:nvPr>
            <p:ph type="title"/>
          </p:nvPr>
        </p:nvSpPr>
        <p:spPr/>
        <p:txBody>
          <a:bodyPr>
            <a:noAutofit/>
          </a:bodyPr>
          <a:lstStyle/>
          <a:p>
            <a:pPr algn="ctr"/>
            <a:r>
              <a:rPr lang="es-GT" sz="11500" b="1" dirty="0" smtClean="0">
                <a:latin typeface="28 Days Later" panose="020B0603050302020204" pitchFamily="34" charset="0"/>
              </a:rPr>
              <a:t>Tacana</a:t>
            </a:r>
            <a:endParaRPr lang="es-GT" sz="11500" dirty="0">
              <a:latin typeface="28 Days Later" panose="020B0603050302020204" pitchFamily="34" charset="0"/>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268760"/>
            <a:ext cx="1728192" cy="864096"/>
          </a:xfrm>
          <a:prstGeom prst="rect">
            <a:avLst/>
          </a:prstGeom>
        </p:spPr>
      </p:pic>
    </p:spTree>
    <p:extLst>
      <p:ext uri="{BB962C8B-B14F-4D97-AF65-F5344CB8AC3E}">
        <p14:creationId xmlns:p14="http://schemas.microsoft.com/office/powerpoint/2010/main" val="3760437117"/>
      </p:ext>
    </p:extLst>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GT"/>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836712"/>
            <a:ext cx="7604796" cy="4707731"/>
          </a:xfrm>
        </p:spPr>
      </p:pic>
    </p:spTree>
    <p:extLst>
      <p:ext uri="{BB962C8B-B14F-4D97-AF65-F5344CB8AC3E}">
        <p14:creationId xmlns:p14="http://schemas.microsoft.com/office/powerpoint/2010/main" val="1202889779"/>
      </p:ext>
    </p:extLst>
  </p:cSld>
  <p:clrMapOvr>
    <a:masterClrMapping/>
  </p:clrMapOvr>
  <p:transition spd="slow">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GT" sz="4800" dirty="0" smtClean="0"/>
              <a:t>¡¡Gracias por su atención!!</a:t>
            </a:r>
            <a:endParaRPr lang="es-GT" sz="4800"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46593">
            <a:off x="3287158" y="2407391"/>
            <a:ext cx="1766474" cy="2355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8" name="Picture 2" descr="C:\Users\usuario\Pictures\imagenes julia\IMG_20151220_1158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45637">
            <a:off x="7310451" y="2599890"/>
            <a:ext cx="1613680" cy="21515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1" name="Picture 5" descr="C:\Users\usuario\Pictures\Celular Julia\20161205_1143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59288">
            <a:off x="3425154" y="4625227"/>
            <a:ext cx="2244309" cy="1683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6 Marcador de contenido"/>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064493" y="4697760"/>
            <a:ext cx="2153553" cy="1615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323008">
            <a:off x="1604029" y="1865536"/>
            <a:ext cx="1800473" cy="13503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4" name="Picture 8" descr="C:\Users\usuario\Pictures\imagenes julia\IMG-20160501-WA000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79102">
            <a:off x="5089974" y="2127782"/>
            <a:ext cx="2321845" cy="3095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5" name="Picture 9" descr="C:\Users\usuario\Documents\EFPEM\Zoologia\geobiología\12373167_10153803396302766_905765734600329369_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6522" y="2996952"/>
            <a:ext cx="2267744" cy="1700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6" name="Picture 10" descr="C:\Users\usuario\Documents\EFPEM\Zoologia\geobiología\1469739_10152030773157766_101848494_n.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06707" y="5022698"/>
            <a:ext cx="2267744" cy="17008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4019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GT" sz="8000" dirty="0" smtClean="0">
                <a:solidFill>
                  <a:schemeClr val="accent1">
                    <a:lumMod val="50000"/>
                  </a:schemeClr>
                </a:solidFill>
                <a:latin typeface="28 Days Later" panose="020B0603050302020204" pitchFamily="34" charset="0"/>
              </a:rPr>
              <a:t>ORIGEN</a:t>
            </a:r>
            <a:endParaRPr lang="es-GT" sz="8000" dirty="0">
              <a:solidFill>
                <a:schemeClr val="accent1">
                  <a:lumMod val="50000"/>
                </a:schemeClr>
              </a:solidFill>
              <a:latin typeface="28 Days Later" panose="020B0603050302020204" pitchFamily="34" charset="0"/>
            </a:endParaRPr>
          </a:p>
        </p:txBody>
      </p:sp>
      <p:sp>
        <p:nvSpPr>
          <p:cNvPr id="3" name="2 Marcador de contenido"/>
          <p:cNvSpPr>
            <a:spLocks noGrp="1"/>
          </p:cNvSpPr>
          <p:nvPr>
            <p:ph idx="1"/>
          </p:nvPr>
        </p:nvSpPr>
        <p:spPr/>
        <p:txBody>
          <a:bodyPr/>
          <a:lstStyle/>
          <a:p>
            <a:r>
              <a:rPr lang="es-GT" dirty="0"/>
              <a:t>Por lo general, los volcanes se forman en los límites de placas </a:t>
            </a:r>
            <a:r>
              <a:rPr lang="es-GT" dirty="0" smtClean="0"/>
              <a:t>tectónicas</a:t>
            </a:r>
          </a:p>
          <a:p>
            <a:r>
              <a:rPr lang="es-GT" dirty="0"/>
              <a:t>Se originan por influencia de una bolsa de magma en el interior de La </a:t>
            </a:r>
            <a:r>
              <a:rPr lang="es-GT" dirty="0" smtClean="0"/>
              <a:t>Tierra</a:t>
            </a:r>
          </a:p>
          <a:p>
            <a:r>
              <a:rPr lang="es-GT" dirty="0"/>
              <a:t>Los volcanes son una manifestación en superficie de la energía interna de la Tierra</a:t>
            </a:r>
          </a:p>
        </p:txBody>
      </p:sp>
    </p:spTree>
    <p:extLst>
      <p:ext uri="{BB962C8B-B14F-4D97-AF65-F5344CB8AC3E}">
        <p14:creationId xmlns:p14="http://schemas.microsoft.com/office/powerpoint/2010/main" val="9613704"/>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GT" sz="6000" dirty="0" smtClean="0">
                <a:latin typeface="28 Days Later" panose="020B0603050302020204" pitchFamily="34" charset="0"/>
              </a:rPr>
              <a:t>Partes de un </a:t>
            </a:r>
            <a:r>
              <a:rPr lang="es-GT" sz="6000" dirty="0" err="1" smtClean="0">
                <a:latin typeface="28 Days Later" panose="020B0603050302020204" pitchFamily="34" charset="0"/>
              </a:rPr>
              <a:t>volcan</a:t>
            </a:r>
            <a:endParaRPr lang="es-GT" sz="6000" dirty="0">
              <a:latin typeface="28 Days Later" panose="020B0603050302020204" pitchFamily="34" charset="0"/>
            </a:endParaRPr>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2564904"/>
            <a:ext cx="7893110" cy="3024336"/>
          </a:xfrm>
        </p:spPr>
      </p:pic>
    </p:spTree>
    <p:extLst>
      <p:ext uri="{BB962C8B-B14F-4D97-AF65-F5344CB8AC3E}">
        <p14:creationId xmlns:p14="http://schemas.microsoft.com/office/powerpoint/2010/main" val="2189281895"/>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GT" sz="6000" dirty="0">
                <a:latin typeface="28 Days Later" panose="020B0603050302020204" pitchFamily="34" charset="0"/>
              </a:rPr>
              <a:t>Partes de un </a:t>
            </a:r>
            <a:r>
              <a:rPr lang="es-GT" sz="6000" dirty="0" err="1">
                <a:latin typeface="28 Days Later" panose="020B0603050302020204" pitchFamily="34" charset="0"/>
              </a:rPr>
              <a:t>volcan</a:t>
            </a:r>
            <a:endParaRPr lang="es-GT" sz="6000"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916832"/>
            <a:ext cx="5976664" cy="4487183"/>
          </a:xfrm>
        </p:spPr>
      </p:pic>
    </p:spTree>
    <p:extLst>
      <p:ext uri="{BB962C8B-B14F-4D97-AF65-F5344CB8AC3E}">
        <p14:creationId xmlns:p14="http://schemas.microsoft.com/office/powerpoint/2010/main" val="429078683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2060848"/>
            <a:ext cx="6993225" cy="4320480"/>
          </a:xfrm>
        </p:spPr>
        <p:txBody>
          <a:bodyPr>
            <a:noAutofit/>
          </a:bodyPr>
          <a:lstStyle/>
          <a:p>
            <a:pPr fontAlgn="base"/>
            <a:r>
              <a:rPr lang="es-GT" sz="2000" b="1" dirty="0" smtClean="0"/>
              <a:t>Fumarola</a:t>
            </a:r>
            <a:r>
              <a:rPr lang="es-GT" sz="2000" b="1" dirty="0"/>
              <a:t>:</a:t>
            </a:r>
            <a:r>
              <a:rPr lang="es-GT" sz="2000" dirty="0"/>
              <a:t> son emisiones de gases de las lavas en los cráteres</a:t>
            </a:r>
            <a:r>
              <a:rPr lang="es-GT" sz="2000" b="1" dirty="0"/>
              <a:t>.</a:t>
            </a:r>
            <a:endParaRPr lang="es-GT" sz="2000" dirty="0"/>
          </a:p>
          <a:p>
            <a:pPr fontAlgn="base"/>
            <a:r>
              <a:rPr lang="es-GT" sz="2000" b="1" dirty="0"/>
              <a:t>Solfataras:</a:t>
            </a:r>
            <a:r>
              <a:rPr lang="es-GT" sz="2000" dirty="0"/>
              <a:t> son emisiones de vapor de agua y ácido sulfhídrico.</a:t>
            </a:r>
          </a:p>
          <a:p>
            <a:pPr fontAlgn="base"/>
            <a:r>
              <a:rPr lang="es-GT" sz="2000" b="1" dirty="0"/>
              <a:t>Mofetas:</a:t>
            </a:r>
            <a:r>
              <a:rPr lang="es-GT" sz="2000" dirty="0"/>
              <a:t> son fumarolas frías que desprenden dióxido de carbono.</a:t>
            </a:r>
          </a:p>
          <a:p>
            <a:pPr fontAlgn="base"/>
            <a:r>
              <a:rPr lang="es-GT" sz="2000" b="1" dirty="0"/>
              <a:t>Géiseres:</a:t>
            </a:r>
            <a:r>
              <a:rPr lang="es-GT" sz="2000" dirty="0"/>
              <a:t> son pequeños volcanes de vapor de agua hirviendo</a:t>
            </a:r>
            <a:r>
              <a:rPr lang="es-GT" sz="2000" dirty="0" smtClean="0"/>
              <a:t>.</a:t>
            </a:r>
            <a:endParaRPr lang="es-GT" sz="2000" dirty="0"/>
          </a:p>
        </p:txBody>
      </p:sp>
      <p:sp>
        <p:nvSpPr>
          <p:cNvPr id="4" name="1 Título"/>
          <p:cNvSpPr>
            <a:spLocks noGrp="1"/>
          </p:cNvSpPr>
          <p:nvPr>
            <p:ph type="title"/>
          </p:nvPr>
        </p:nvSpPr>
        <p:spPr>
          <a:xfrm>
            <a:off x="683568" y="620688"/>
            <a:ext cx="7272808" cy="1368152"/>
          </a:xfrm>
        </p:spPr>
        <p:txBody>
          <a:bodyPr>
            <a:normAutofit/>
          </a:bodyPr>
          <a:lstStyle/>
          <a:p>
            <a:pPr algn="ctr"/>
            <a:r>
              <a:rPr lang="es-GT" sz="6000" dirty="0">
                <a:latin typeface="28 Days Later" panose="020B0603050302020204" pitchFamily="34" charset="0"/>
              </a:rPr>
              <a:t>Partes de un </a:t>
            </a:r>
            <a:r>
              <a:rPr lang="es-GT" sz="6000" dirty="0" err="1">
                <a:latin typeface="28 Days Later" panose="020B0603050302020204" pitchFamily="34" charset="0"/>
              </a:rPr>
              <a:t>volcan</a:t>
            </a:r>
            <a:endParaRPr lang="es-GT" sz="6000" dirty="0"/>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4896321"/>
            <a:ext cx="2309154" cy="1731866"/>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4509120"/>
            <a:ext cx="2079475" cy="2090250"/>
          </a:xfrm>
          <a:prstGeom prst="rect">
            <a:avLst/>
          </a:prstGeom>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4948439"/>
            <a:ext cx="2816313" cy="1584176"/>
          </a:xfrm>
          <a:prstGeom prst="rect">
            <a:avLst/>
          </a:prstGeom>
        </p:spPr>
      </p:pic>
    </p:spTree>
    <p:extLst>
      <p:ext uri="{BB962C8B-B14F-4D97-AF65-F5344CB8AC3E}">
        <p14:creationId xmlns:p14="http://schemas.microsoft.com/office/powerpoint/2010/main" val="677922501"/>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83568" y="620688"/>
            <a:ext cx="7272808" cy="1368152"/>
          </a:xfrm>
        </p:spPr>
        <p:txBody>
          <a:bodyPr>
            <a:normAutofit/>
          </a:bodyPr>
          <a:lstStyle/>
          <a:p>
            <a:pPr algn="ctr"/>
            <a:r>
              <a:rPr lang="es-GT" sz="6000" dirty="0">
                <a:latin typeface="28 Days Later" panose="020B0603050302020204" pitchFamily="34" charset="0"/>
              </a:rPr>
              <a:t>Partes de un </a:t>
            </a:r>
            <a:r>
              <a:rPr lang="es-GT" sz="6000" dirty="0" err="1">
                <a:latin typeface="28 Days Later" panose="020B0603050302020204" pitchFamily="34" charset="0"/>
              </a:rPr>
              <a:t>volcan</a:t>
            </a:r>
            <a:endParaRPr lang="es-GT" sz="6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916832"/>
            <a:ext cx="6120680" cy="440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960835"/>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166</TotalTime>
  <Words>1220</Words>
  <Application>Microsoft Office PowerPoint</Application>
  <PresentationFormat>Presentación en pantalla (4:3)</PresentationFormat>
  <Paragraphs>85</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Austin</vt:lpstr>
      <vt:lpstr>Volcanes</vt:lpstr>
      <vt:lpstr>SIGNIFICADO</vt:lpstr>
      <vt:lpstr>SIGNIFICADO</vt:lpstr>
      <vt:lpstr>DIOS VULCANO</vt:lpstr>
      <vt:lpstr>ORIGEN</vt:lpstr>
      <vt:lpstr>Partes de un volcan</vt:lpstr>
      <vt:lpstr>Partes de un volcan</vt:lpstr>
      <vt:lpstr>Partes de un volcan</vt:lpstr>
      <vt:lpstr>Partes de un volcan</vt:lpstr>
      <vt:lpstr>La Erupcion</vt:lpstr>
      <vt:lpstr>La Erupcion</vt:lpstr>
      <vt:lpstr>Erupción de Volcán en Vivo en Papúa Nueva Guinea</vt:lpstr>
      <vt:lpstr>Erupciones en vivo Volcán de fuego y pacaya</vt:lpstr>
      <vt:lpstr>Tipos de Volcanes</vt:lpstr>
      <vt:lpstr>La localización geográfica de Los Volcanes</vt:lpstr>
      <vt:lpstr>La localización geográfica de Los Volcanes</vt:lpstr>
      <vt:lpstr>La localización geográfica de Los Volcanes</vt:lpstr>
      <vt:lpstr>Ring of fire</vt:lpstr>
      <vt:lpstr>Ring of fire</vt:lpstr>
      <vt:lpstr>Ring of fire</vt:lpstr>
      <vt:lpstr>Estados de Actividad Volcánica</vt:lpstr>
      <vt:lpstr>El Stromboli, en las islas Lípari cerca de Sicilia, ha estado activo desde la antigüedad. Este volcán tiene un importante papel en la novela de Julio Verne Viaje al centro de la Tierra</vt:lpstr>
      <vt:lpstr>El Izalco, en El Salvador, ha permanecido activo desde su primera erupción en 1770</vt:lpstr>
      <vt:lpstr>Otros volcanes activos de forma constante se encuentran en una cadena, llamada cinturón o anillo de fuego, que rodea el océano Pacífico. Otra cordillera volcánica se extiende a lo largo de más de 1.000 km desde Guatemala hasta Panamá, con unos 80 volcanes; los que están en actividad sobrepasan la treintena. </vt:lpstr>
      <vt:lpstr>Los 4 volcanes activos en Guatemala</vt:lpstr>
      <vt:lpstr>Presentación de PowerPoint</vt:lpstr>
      <vt:lpstr>Los 4 volcanes activos en Guatemala</vt:lpstr>
      <vt:lpstr>Pacaya</vt:lpstr>
      <vt:lpstr>Pacaya</vt:lpstr>
      <vt:lpstr>Pacaya</vt:lpstr>
      <vt:lpstr>Pacaya</vt:lpstr>
      <vt:lpstr>Presentación de PowerPoint</vt:lpstr>
      <vt:lpstr>Fuego</vt:lpstr>
      <vt:lpstr>Fuego</vt:lpstr>
      <vt:lpstr>Presentación de PowerPoint</vt:lpstr>
      <vt:lpstr>Santiaguito</vt:lpstr>
      <vt:lpstr>Santiaguito</vt:lpstr>
      <vt:lpstr>Presentación de PowerPoint</vt:lpstr>
      <vt:lpstr>Tacana</vt:lpstr>
      <vt:lpstr>Tacana</vt:lpstr>
      <vt:lpstr>Presentación de PowerPoint</vt:lpstr>
      <vt:lpstr>¡¡Gracias por su atención!!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Volcanes</dc:title>
  <dc:creator>usuario</dc:creator>
  <cp:lastModifiedBy>usuario</cp:lastModifiedBy>
  <cp:revision>15</cp:revision>
  <dcterms:created xsi:type="dcterms:W3CDTF">2017-07-24T04:58:48Z</dcterms:created>
  <dcterms:modified xsi:type="dcterms:W3CDTF">2017-07-31T20:42:45Z</dcterms:modified>
</cp:coreProperties>
</file>