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2" r:id="rId6"/>
    <p:sldId id="28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8/15/2017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8/15/2017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8/15/2017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8/15/2017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8/15/2017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8/15/2017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GT" dirty="0" smtClean="0">
                <a:solidFill>
                  <a:srgbClr val="000000"/>
                </a:solidFill>
                <a:latin typeface="Roboto"/>
              </a:rPr>
              <a:t>Minerales</a:t>
            </a:r>
            <a:endParaRPr lang="es-GT" dirty="0"/>
          </a:p>
        </p:txBody>
      </p:sp>
      <p:sp>
        <p:nvSpPr>
          <p:cNvPr id="3" name="Subtítulo 2"/>
          <p:cNvSpPr>
            <a:spLocks noGrp="1"/>
          </p:cNvSpPr>
          <p:nvPr>
            <p:ph type="subTitle" idx="1"/>
          </p:nvPr>
        </p:nvSpPr>
        <p:spPr>
          <a:xfrm>
            <a:off x="1371600" y="3632200"/>
            <a:ext cx="5577840" cy="1068891"/>
          </a:xfrm>
        </p:spPr>
        <p:txBody>
          <a:bodyPr>
            <a:normAutofit fontScale="77500" lnSpcReduction="20000"/>
          </a:bodyPr>
          <a:lstStyle/>
          <a:p>
            <a:r>
              <a:rPr lang="es-GT" dirty="0" smtClean="0"/>
              <a:t>PEM DEBORA MARADIAGA LEE</a:t>
            </a:r>
          </a:p>
          <a:p>
            <a:r>
              <a:rPr lang="es-GT" dirty="0" smtClean="0"/>
              <a:t>GEOBIOLOGIA	</a:t>
            </a:r>
          </a:p>
          <a:p>
            <a:r>
              <a:rPr lang="es-GT" dirty="0" smtClean="0"/>
              <a:t>Licenciatura en la Enseñanza de la Química y Biología </a:t>
            </a:r>
            <a:endParaRPr lang="es-GT" dirty="0"/>
          </a:p>
        </p:txBody>
      </p:sp>
    </p:spTree>
    <p:extLst>
      <p:ext uri="{BB962C8B-B14F-4D97-AF65-F5344CB8AC3E}">
        <p14:creationId xmlns:p14="http://schemas.microsoft.com/office/powerpoint/2010/main" val="164910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9111" y="2060090"/>
            <a:ext cx="3386978" cy="2286000"/>
          </a:xfrm>
          <a:prstGeom prst="rect">
            <a:avLst/>
          </a:prstGeom>
        </p:spPr>
      </p:pic>
      <p:pic>
        <p:nvPicPr>
          <p:cNvPr id="3" name="Imagen 2"/>
          <p:cNvPicPr>
            <a:picLocks noChangeAspect="1"/>
          </p:cNvPicPr>
          <p:nvPr/>
        </p:nvPicPr>
        <p:blipFill>
          <a:blip r:embed="rId3"/>
          <a:stretch>
            <a:fillRect/>
          </a:stretch>
        </p:blipFill>
        <p:spPr>
          <a:xfrm>
            <a:off x="5013063" y="1021977"/>
            <a:ext cx="3378405" cy="2441986"/>
          </a:xfrm>
          <a:prstGeom prst="rect">
            <a:avLst/>
          </a:prstGeom>
        </p:spPr>
      </p:pic>
      <p:pic>
        <p:nvPicPr>
          <p:cNvPr id="4" name="Imagen 3"/>
          <p:cNvPicPr>
            <a:picLocks noChangeAspect="1"/>
          </p:cNvPicPr>
          <p:nvPr/>
        </p:nvPicPr>
        <p:blipFill>
          <a:blip r:embed="rId4"/>
          <a:stretch>
            <a:fillRect/>
          </a:stretch>
        </p:blipFill>
        <p:spPr>
          <a:xfrm>
            <a:off x="6798833" y="3722146"/>
            <a:ext cx="3790950" cy="2560320"/>
          </a:xfrm>
          <a:prstGeom prst="rect">
            <a:avLst/>
          </a:prstGeom>
        </p:spPr>
      </p:pic>
    </p:spTree>
    <p:extLst>
      <p:ext uri="{BB962C8B-B14F-4D97-AF65-F5344CB8AC3E}">
        <p14:creationId xmlns:p14="http://schemas.microsoft.com/office/powerpoint/2010/main" val="166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_tradnl" sz="2400" b="1" dirty="0">
                <a:solidFill>
                  <a:srgbClr val="CC0000"/>
                </a:solidFill>
                <a:latin typeface="Verdana" panose="020B0604030504040204" pitchFamily="34" charset="0"/>
              </a:rPr>
              <a:t>b) Sales </a:t>
            </a:r>
            <a:r>
              <a:rPr lang="es-ES_tradnl" sz="2400" b="1" dirty="0" smtClean="0">
                <a:solidFill>
                  <a:srgbClr val="CC0000"/>
                </a:solidFill>
                <a:latin typeface="Verdana" panose="020B0604030504040204" pitchFamily="34" charset="0"/>
              </a:rPr>
              <a:t>minerales</a:t>
            </a:r>
            <a:endParaRPr lang="es-ES_tradnl" sz="2400" dirty="0" smtClean="0">
              <a:solidFill>
                <a:srgbClr val="000000"/>
              </a:solidFill>
              <a:latin typeface="Verdana" panose="020B0604030504040204" pitchFamily="34" charset="0"/>
            </a:endParaRPr>
          </a:p>
          <a:p>
            <a:pPr marL="0" indent="0" algn="ctr">
              <a:buNone/>
            </a:pPr>
            <a:r>
              <a:rPr lang="es-ES_tradnl" sz="2400" dirty="0" smtClean="0">
                <a:solidFill>
                  <a:srgbClr val="000000"/>
                </a:solidFill>
                <a:latin typeface="Verdana" panose="020B0604030504040204" pitchFamily="34" charset="0"/>
              </a:rPr>
              <a:t> Formados </a:t>
            </a:r>
            <a:r>
              <a:rPr lang="es-ES_tradnl" sz="2400" dirty="0">
                <a:solidFill>
                  <a:srgbClr val="000000"/>
                </a:solidFill>
                <a:latin typeface="Verdana" panose="020B0604030504040204" pitchFamily="34" charset="0"/>
              </a:rPr>
              <a:t>a partir de sales que precipitan cuando se evapora el agua de mares y océanos, o de la recristalización de otros minerales. Son minerales formados por precipitación: calcita, magnesita, halita, silvina, yeso, anhidrita.</a:t>
            </a:r>
            <a:endParaRPr lang="es-GT" dirty="0"/>
          </a:p>
        </p:txBody>
      </p:sp>
    </p:spTree>
    <p:extLst>
      <p:ext uri="{BB962C8B-B14F-4D97-AF65-F5344CB8AC3E}">
        <p14:creationId xmlns:p14="http://schemas.microsoft.com/office/powerpoint/2010/main" val="90463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03599" y="1839557"/>
            <a:ext cx="3073549" cy="3200400"/>
          </a:xfrm>
          <a:prstGeom prst="rect">
            <a:avLst/>
          </a:prstGeom>
        </p:spPr>
      </p:pic>
      <p:pic>
        <p:nvPicPr>
          <p:cNvPr id="3" name="Imagen 2"/>
          <p:cNvPicPr>
            <a:picLocks noChangeAspect="1"/>
          </p:cNvPicPr>
          <p:nvPr/>
        </p:nvPicPr>
        <p:blipFill>
          <a:blip r:embed="rId3"/>
          <a:stretch>
            <a:fillRect/>
          </a:stretch>
        </p:blipFill>
        <p:spPr>
          <a:xfrm>
            <a:off x="4667922" y="746145"/>
            <a:ext cx="3045311" cy="2911456"/>
          </a:xfrm>
          <a:prstGeom prst="rect">
            <a:avLst/>
          </a:prstGeom>
        </p:spPr>
      </p:pic>
      <p:pic>
        <p:nvPicPr>
          <p:cNvPr id="4" name="Imagen 3"/>
          <p:cNvPicPr>
            <a:picLocks noChangeAspect="1"/>
          </p:cNvPicPr>
          <p:nvPr/>
        </p:nvPicPr>
        <p:blipFill>
          <a:blip r:embed="rId4"/>
          <a:stretch>
            <a:fillRect/>
          </a:stretch>
        </p:blipFill>
        <p:spPr>
          <a:xfrm>
            <a:off x="6712771" y="3811232"/>
            <a:ext cx="4120180" cy="2457450"/>
          </a:xfrm>
          <a:prstGeom prst="rect">
            <a:avLst/>
          </a:prstGeom>
        </p:spPr>
      </p:pic>
    </p:spTree>
    <p:extLst>
      <p:ext uri="{BB962C8B-B14F-4D97-AF65-F5344CB8AC3E}">
        <p14:creationId xmlns:p14="http://schemas.microsoft.com/office/powerpoint/2010/main" val="51494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1024467" y="2506532"/>
            <a:ext cx="10490200" cy="2090869"/>
          </a:xfrm>
        </p:spPr>
        <p:txBody>
          <a:bodyPr>
            <a:normAutofit/>
          </a:bodyPr>
          <a:lstStyle/>
          <a:p>
            <a:pPr algn="just"/>
            <a:r>
              <a:rPr lang="es-ES_tradnl" sz="2400" b="1" dirty="0">
                <a:solidFill>
                  <a:srgbClr val="993300"/>
                </a:solidFill>
                <a:latin typeface="Verdana" panose="020B0604030504040204" pitchFamily="34" charset="0"/>
              </a:rPr>
              <a:t>c) Otros componentes (nativos no metales, carbonatos y haluros</a:t>
            </a:r>
            <a:r>
              <a:rPr lang="es-ES_tradnl" sz="2400" b="1" dirty="0" smtClean="0">
                <a:solidFill>
                  <a:srgbClr val="993300"/>
                </a:solidFill>
                <a:latin typeface="Verdana" panose="020B0604030504040204" pitchFamily="34" charset="0"/>
              </a:rPr>
              <a:t>):</a:t>
            </a:r>
          </a:p>
          <a:p>
            <a:pPr algn="just"/>
            <a:r>
              <a:rPr lang="es-ES_tradnl" sz="2400" dirty="0">
                <a:solidFill>
                  <a:srgbClr val="000000"/>
                </a:solidFill>
                <a:latin typeface="Verdana" panose="020B0604030504040204" pitchFamily="34" charset="0"/>
              </a:rPr>
              <a:t> formados a partir del magma o por recristalización: fluorita, azufre, grafito, calcita, aragonito, </a:t>
            </a:r>
            <a:r>
              <a:rPr lang="es-ES_tradnl" sz="2400" dirty="0" smtClean="0">
                <a:solidFill>
                  <a:srgbClr val="000000"/>
                </a:solidFill>
                <a:latin typeface="Verdana" panose="020B0604030504040204" pitchFamily="34" charset="0"/>
              </a:rPr>
              <a:t>apatito.</a:t>
            </a:r>
            <a:endParaRPr lang="es-GT" dirty="0"/>
          </a:p>
        </p:txBody>
      </p:sp>
    </p:spTree>
    <p:extLst>
      <p:ext uri="{BB962C8B-B14F-4D97-AF65-F5344CB8AC3E}">
        <p14:creationId xmlns:p14="http://schemas.microsoft.com/office/powerpoint/2010/main" val="8571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6165" y="1830817"/>
            <a:ext cx="4267200" cy="2400300"/>
          </a:xfrm>
          <a:prstGeom prst="rect">
            <a:avLst/>
          </a:prstGeom>
        </p:spPr>
      </p:pic>
      <p:pic>
        <p:nvPicPr>
          <p:cNvPr id="3" name="Imagen 2"/>
          <p:cNvPicPr>
            <a:picLocks noChangeAspect="1"/>
          </p:cNvPicPr>
          <p:nvPr/>
        </p:nvPicPr>
        <p:blipFill>
          <a:blip r:embed="rId3"/>
          <a:stretch>
            <a:fillRect/>
          </a:stretch>
        </p:blipFill>
        <p:spPr>
          <a:xfrm>
            <a:off x="5091953" y="549424"/>
            <a:ext cx="4267200" cy="2381250"/>
          </a:xfrm>
          <a:prstGeom prst="rect">
            <a:avLst/>
          </a:prstGeom>
        </p:spPr>
      </p:pic>
      <p:pic>
        <p:nvPicPr>
          <p:cNvPr id="4" name="Imagen 3"/>
          <p:cNvPicPr>
            <a:picLocks noChangeAspect="1"/>
          </p:cNvPicPr>
          <p:nvPr/>
        </p:nvPicPr>
        <p:blipFill>
          <a:blip r:embed="rId4"/>
          <a:stretch>
            <a:fillRect/>
          </a:stretch>
        </p:blipFill>
        <p:spPr>
          <a:xfrm>
            <a:off x="6044901" y="3206115"/>
            <a:ext cx="3200400" cy="3371850"/>
          </a:xfrm>
          <a:prstGeom prst="rect">
            <a:avLst/>
          </a:prstGeom>
        </p:spPr>
      </p:pic>
    </p:spTree>
    <p:extLst>
      <p:ext uri="{BB962C8B-B14F-4D97-AF65-F5344CB8AC3E}">
        <p14:creationId xmlns:p14="http://schemas.microsoft.com/office/powerpoint/2010/main" val="385667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indent="73025" algn="l" eaLnBrk="0" fontAlgn="base" hangingPunct="0">
              <a:lnSpc>
                <a:spcPct val="100000"/>
              </a:lnSpc>
              <a:spcAft>
                <a:spcPct val="0"/>
              </a:spcAft>
            </a:pPr>
            <a:r>
              <a:rPr lang="es-ES_tradnl" altLang="es-GT" sz="3200" b="1" cap="none" dirty="0">
                <a:solidFill>
                  <a:srgbClr val="FF0000"/>
                </a:solidFill>
                <a:latin typeface="Verdana" panose="020B0604030504040204" pitchFamily="34" charset="0"/>
                <a:ea typeface="+mn-ea"/>
                <a:cs typeface="Times New Roman" panose="02020603050405020304" pitchFamily="18" charset="0"/>
              </a:rPr>
              <a:t>Propiedades de los minerales</a:t>
            </a:r>
            <a:r>
              <a:rPr lang="es-ES_tradnl" altLang="es-GT" sz="1000" cap="none" dirty="0">
                <a:solidFill>
                  <a:prstClr val="black"/>
                </a:solidFill>
                <a:ea typeface="+mn-ea"/>
                <a:cs typeface="+mn-cs"/>
              </a:rPr>
              <a:t/>
            </a:r>
            <a:br>
              <a:rPr lang="es-ES_tradnl" altLang="es-GT" sz="1000" cap="none" dirty="0">
                <a:solidFill>
                  <a:prstClr val="black"/>
                </a:solidFill>
                <a:ea typeface="+mn-ea"/>
                <a:cs typeface="+mn-cs"/>
              </a:rPr>
            </a:br>
            <a:endParaRPr lang="es-GT" dirty="0"/>
          </a:p>
        </p:txBody>
      </p:sp>
      <p:sp>
        <p:nvSpPr>
          <p:cNvPr id="4" name="Rectangle 1"/>
          <p:cNvSpPr>
            <a:spLocks noGrp="1" noChangeArrowheads="1"/>
          </p:cNvSpPr>
          <p:nvPr>
            <p:ph idx="1"/>
          </p:nvPr>
        </p:nvSpPr>
        <p:spPr bwMode="auto">
          <a:xfrm>
            <a:off x="978946" y="1907546"/>
            <a:ext cx="969264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73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Hay minerales que son extraídos y utilizados para aprovechar sus componentes químicos porque las propiedades de éstos son útiles para la industria. </a:t>
            </a: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El estudio de las propiedades características de los minerales nos permite identificarlos y clasificarlos. Una vez conocidas las propiedades de un mineral,  podemos saber de cual se trata usando guías o llaves dicotómicas.</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Entre las características básicas que debemos conocer de un mineral se encuentran las siguientes:</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993300"/>
                </a:solidFill>
                <a:effectLst/>
                <a:latin typeface="Symbol" panose="05050102010706020507" pitchFamily="18" charset="2"/>
                <a:cs typeface="Times New Roman" panose="02020603050405020304" pitchFamily="18" charset="0"/>
              </a:rPr>
              <a:t>·</a:t>
            </a:r>
            <a:r>
              <a:rPr kumimoji="0" lang="es-ES_tradnl" altLang="es-GT" sz="1600" b="0" i="0" u="none" strike="noStrike" cap="none" normalizeH="0" baseline="0" dirty="0" smtClean="0">
                <a:ln>
                  <a:noFill/>
                </a:ln>
                <a:solidFill>
                  <a:srgbClr val="993300"/>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Químicas:</a:t>
            </a: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disolución, reacción con ácidos. </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993300"/>
                </a:solidFill>
                <a:effectLst/>
                <a:latin typeface="Symbol" panose="05050102010706020507" pitchFamily="18" charset="2"/>
                <a:cs typeface="Times New Roman" panose="02020603050405020304" pitchFamily="18" charset="0"/>
              </a:rPr>
              <a:t>·</a:t>
            </a:r>
            <a:r>
              <a:rPr kumimoji="0" lang="es-ES_tradnl" altLang="es-GT" sz="1600" b="0" i="0" u="none" strike="noStrike" cap="none" normalizeH="0" baseline="0" dirty="0" smtClean="0">
                <a:ln>
                  <a:noFill/>
                </a:ln>
                <a:solidFill>
                  <a:srgbClr val="993300"/>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Físicas:</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993300"/>
                </a:solidFill>
                <a:effectLst/>
                <a:latin typeface="Wingdings" panose="05000000000000000000" pitchFamily="2" charset="2"/>
                <a:cs typeface="Times New Roman" panose="02020603050405020304" pitchFamily="18" charset="0"/>
              </a:rPr>
              <a:t>Ø</a:t>
            </a:r>
            <a:r>
              <a:rPr kumimoji="0" lang="es-ES_tradnl" altLang="es-GT" sz="1600" b="0" i="0" u="none" strike="noStrike" cap="none" normalizeH="0" baseline="0" dirty="0" smtClean="0">
                <a:ln>
                  <a:noFill/>
                </a:ln>
                <a:solidFill>
                  <a:srgbClr val="993300"/>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Densidad</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993300"/>
                </a:solidFill>
                <a:effectLst/>
                <a:latin typeface="Wingdings" panose="05000000000000000000" pitchFamily="2" charset="2"/>
                <a:cs typeface="Times New Roman" panose="02020603050405020304" pitchFamily="18" charset="0"/>
              </a:rPr>
              <a:t>Ø</a:t>
            </a:r>
            <a:r>
              <a:rPr kumimoji="0" lang="es-ES_tradnl" altLang="es-GT" sz="1600" b="0" i="0" u="none" strike="noStrike" cap="none" normalizeH="0" baseline="0" dirty="0" smtClean="0">
                <a:ln>
                  <a:noFill/>
                </a:ln>
                <a:solidFill>
                  <a:srgbClr val="993300"/>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mecánicas</a:t>
            </a:r>
            <a:r>
              <a:rPr kumimoji="0" lang="es-ES_tradnl" altLang="es-GT" sz="1600" b="0" i="0" u="none" strike="noStrike" cap="none" normalizeH="0" baseline="0" dirty="0" smtClean="0">
                <a:ln>
                  <a:noFill/>
                </a:ln>
                <a:solidFill>
                  <a:schemeClr val="tx1"/>
                </a:solidFill>
                <a:effectLst/>
                <a:latin typeface="Verdana" panose="020B0604030504040204" pitchFamily="34" charset="0"/>
                <a:cs typeface="Times New Roman" panose="02020603050405020304" pitchFamily="18" charset="0"/>
              </a:rPr>
              <a:t>: dureza</a:t>
            </a: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y tenacidad (fragilidad, ductilidad, maleabilidad, plasticidad) y tipo de rotura.</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Wingdings" panose="05000000000000000000" pitchFamily="2" charset="2"/>
                <a:cs typeface="Times New Roman" panose="02020603050405020304" pitchFamily="18" charset="0"/>
              </a:rPr>
              <a:t>Ø</a:t>
            </a:r>
            <a:r>
              <a:rPr kumimoji="0" lang="es-ES_tradnl" altLang="es-GT"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Ópticas:</a:t>
            </a: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brillo, color visible, color de la raya, refringencia, luminiscencia.</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chemeClr val="tx1"/>
                </a:solidFill>
                <a:effectLst/>
                <a:latin typeface="Wingdings" panose="05000000000000000000" pitchFamily="2" charset="2"/>
                <a:cs typeface="Times New Roman" panose="02020603050405020304" pitchFamily="18" charset="0"/>
              </a:rPr>
              <a:t>Ø</a:t>
            </a:r>
            <a:r>
              <a:rPr kumimoji="0" lang="es-ES_tradnl" altLang="es-G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Eléctricas y magnéticas: </a:t>
            </a:r>
            <a:r>
              <a:rPr kumimoji="0" lang="es-ES_tradnl" altLang="es-GT" sz="1600" b="0" i="0" u="none" strike="noStrike" cap="none" normalizeH="0" baseline="0" dirty="0" smtClean="0">
                <a:ln>
                  <a:noFill/>
                </a:ln>
                <a:solidFill>
                  <a:schemeClr val="tx1"/>
                </a:solidFill>
                <a:effectLst/>
                <a:latin typeface="Verdana" panose="020B0604030504040204" pitchFamily="34" charset="0"/>
                <a:cs typeface="Times New Roman" panose="02020603050405020304" pitchFamily="18" charset="0"/>
              </a:rPr>
              <a:t>conducción electricidad, piezoelectricidad, piroelectricidad, imantación.</a:t>
            </a:r>
            <a:endParaRPr kumimoji="0" lang="es-ES_tradnl" altLang="es-GT" sz="1600" b="0" i="0" u="none" strike="noStrike" cap="none" normalizeH="0" baseline="0" dirty="0" smtClean="0">
              <a:ln>
                <a:noFill/>
              </a:ln>
              <a:solidFill>
                <a:schemeClr val="tx1"/>
              </a:solidFill>
              <a:effectLst/>
            </a:endParaRPr>
          </a:p>
          <a:p>
            <a:pPr marL="0" marR="0" lvl="0" indent="73025" algn="just"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chemeClr val="tx1"/>
                </a:solidFill>
                <a:effectLst/>
                <a:latin typeface="Wingdings" panose="05000000000000000000" pitchFamily="2" charset="2"/>
                <a:cs typeface="Times New Roman" panose="02020603050405020304" pitchFamily="18" charset="0"/>
              </a:rPr>
              <a:t>Ø</a:t>
            </a:r>
            <a:r>
              <a:rPr kumimoji="0" lang="es-ES_tradnl" altLang="es-GT"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s-ES_tradnl" altLang="es-GT" sz="1600" b="1" i="0" u="none" strike="noStrike" cap="none" normalizeH="0" baseline="0" dirty="0" smtClean="0">
                <a:ln>
                  <a:noFill/>
                </a:ln>
                <a:solidFill>
                  <a:srgbClr val="993300"/>
                </a:solidFill>
                <a:effectLst/>
                <a:latin typeface="Verdana" panose="020B0604030504040204" pitchFamily="34" charset="0"/>
                <a:cs typeface="Times New Roman" panose="02020603050405020304" pitchFamily="18" charset="0"/>
              </a:rPr>
              <a:t>Otras:</a:t>
            </a:r>
            <a:r>
              <a:rPr kumimoji="0" lang="es-ES_tradnl" altLang="es-GT" sz="1600" b="0" i="0" u="none" strike="noStrike" cap="none" normalizeH="0" baseline="0" dirty="0" smtClean="0">
                <a:ln>
                  <a:noFill/>
                </a:ln>
                <a:solidFill>
                  <a:schemeClr val="tx1"/>
                </a:solidFill>
                <a:effectLst/>
                <a:latin typeface="Verdana" panose="020B0604030504040204" pitchFamily="34" charset="0"/>
                <a:cs typeface="Times New Roman" panose="02020603050405020304" pitchFamily="18" charset="0"/>
              </a:rPr>
              <a:t> sabor, olor, radiactividad.</a:t>
            </a:r>
            <a:endParaRPr kumimoji="0" lang="es-ES_tradnl" altLang="es-GT"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432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b="1" dirty="0">
                <a:solidFill>
                  <a:srgbClr val="000000"/>
                </a:solidFill>
                <a:latin typeface="Verdana" panose="020B0604030504040204" pitchFamily="34" charset="0"/>
              </a:rPr>
              <a:t> Dureza</a:t>
            </a:r>
            <a:endParaRPr lang="es-GT" dirty="0"/>
          </a:p>
        </p:txBody>
      </p:sp>
      <p:sp>
        <p:nvSpPr>
          <p:cNvPr id="5" name="Marcador de contenido 4"/>
          <p:cNvSpPr>
            <a:spLocks noGrp="1"/>
          </p:cNvSpPr>
          <p:nvPr>
            <p:ph idx="1"/>
          </p:nvPr>
        </p:nvSpPr>
        <p:spPr/>
        <p:txBody>
          <a:bodyPr/>
          <a:lstStyle/>
          <a:p>
            <a:r>
              <a:rPr lang="es-GT" dirty="0"/>
              <a:t> Dureza: es la resistencia que presenta el mineral cuando se raya. Se ordenan según la escala de Mohs.</a:t>
            </a:r>
          </a:p>
          <a:p>
            <a:pPr marL="0" indent="0">
              <a:buNone/>
            </a:pPr>
            <a:r>
              <a:rPr lang="es-GT" dirty="0"/>
              <a:t> </a:t>
            </a:r>
          </a:p>
          <a:p>
            <a:r>
              <a:rPr lang="es-GT" dirty="0"/>
              <a:t>En la práctica:</a:t>
            </a:r>
          </a:p>
          <a:p>
            <a:r>
              <a:rPr lang="es-GT" dirty="0" smtClean="0"/>
              <a:t>        </a:t>
            </a:r>
            <a:r>
              <a:rPr lang="es-GT" dirty="0"/>
              <a:t>Si se ralla con la uña (2,5), se dice que es blando.</a:t>
            </a:r>
          </a:p>
          <a:p>
            <a:r>
              <a:rPr lang="es-GT" dirty="0" smtClean="0"/>
              <a:t>      </a:t>
            </a:r>
            <a:r>
              <a:rPr lang="es-GT" dirty="0"/>
              <a:t>Si se ralla con acero (5,5), se dice que es duro.</a:t>
            </a:r>
          </a:p>
          <a:p>
            <a:r>
              <a:rPr lang="es-GT" dirty="0" smtClean="0"/>
              <a:t>     </a:t>
            </a:r>
            <a:r>
              <a:rPr lang="es-GT" dirty="0"/>
              <a:t>Si no se ralla con acero se dice que es muy duro.</a:t>
            </a:r>
          </a:p>
        </p:txBody>
      </p:sp>
      <p:sp>
        <p:nvSpPr>
          <p:cNvPr id="7" name="Rectangle 1"/>
          <p:cNvSpPr>
            <a:spLocks noGrp="1" noChangeArrowheads="1"/>
          </p:cNvSpPr>
          <p:nvPr>
            <p:ph type="body" sz="half" idx="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19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000" b="1" i="1" u="sng"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scala de Möhs:</a:t>
            </a:r>
            <a:endParaRPr kumimoji="0" lang="es-ES_tradnl" altLang="es-GT" sz="10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000" b="1" i="1"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 </a:t>
            </a:r>
            <a:endParaRPr kumimoji="0" lang="es-ES_tradnl" altLang="es-GT" sz="10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1. Talco</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2. Yeso</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3. Calcita</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4. Fluorita</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5. Apatito</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6. Ortosa</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7. Cuarzo</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8. Topacio</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9. Corindón</a:t>
            </a:r>
            <a:endParaRPr kumimoji="0" lang="es-ES_tradnl" altLang="es-GT" sz="1800" b="0" i="0" u="none" strike="noStrike" cap="none" normalizeH="0" baseline="0" smtClean="0">
              <a:ln>
                <a:noFill/>
              </a:ln>
              <a:solidFill>
                <a:schemeClr val="tx1"/>
              </a:solidFill>
              <a:effectLst/>
            </a:endParaRPr>
          </a:p>
          <a:p>
            <a:pPr marL="0" marR="0" lvl="0" indent="419100" algn="l"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smtClean="0">
                <a:ln>
                  <a:noFill/>
                </a:ln>
                <a:solidFill>
                  <a:srgbClr val="000000"/>
                </a:solidFill>
                <a:effectLst/>
                <a:latin typeface="Verdana" panose="020B0604030504040204" pitchFamily="34" charset="0"/>
                <a:cs typeface="Times New Roman" panose="02020603050405020304" pitchFamily="18" charset="0"/>
              </a:rPr>
              <a:t>10. Diamante</a:t>
            </a:r>
            <a:endParaRPr kumimoji="0" lang="es-ES_tradnl" altLang="es-G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146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GT" b="1" cap="none" dirty="0">
                <a:solidFill>
                  <a:srgbClr val="000000"/>
                </a:solidFill>
                <a:latin typeface="Verdana" panose="020B0604030504040204" pitchFamily="34" charset="0"/>
                <a:cs typeface="Times New Roman" panose="02020603050405020304" pitchFamily="18" charset="0"/>
              </a:rPr>
              <a:t>Brillo</a:t>
            </a:r>
            <a:endParaRPr lang="es-GT" dirty="0"/>
          </a:p>
        </p:txBody>
      </p:sp>
      <p:pic>
        <p:nvPicPr>
          <p:cNvPr id="6" name="Imagen 5"/>
          <p:cNvPicPr>
            <a:picLocks noChangeAspect="1"/>
          </p:cNvPicPr>
          <p:nvPr/>
        </p:nvPicPr>
        <p:blipFill>
          <a:blip r:embed="rId2"/>
          <a:stretch>
            <a:fillRect/>
          </a:stretch>
        </p:blipFill>
        <p:spPr>
          <a:xfrm>
            <a:off x="685800" y="3482722"/>
            <a:ext cx="3724835" cy="2380196"/>
          </a:xfrm>
          <a:prstGeom prst="rect">
            <a:avLst/>
          </a:prstGeom>
        </p:spPr>
      </p:pic>
      <p:sp>
        <p:nvSpPr>
          <p:cNvPr id="5" name="Rectangle 1"/>
          <p:cNvSpPr>
            <a:spLocks noGrp="1" noChangeArrowheads="1"/>
          </p:cNvSpPr>
          <p:nvPr>
            <p:ph idx="1"/>
          </p:nvPr>
        </p:nvSpPr>
        <p:spPr bwMode="auto">
          <a:xfrm>
            <a:off x="4995582" y="2451671"/>
            <a:ext cx="594494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6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Brillo:</a:t>
            </a: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es el </a:t>
            </a:r>
            <a:r>
              <a:rPr kumimoji="0" lang="es-ES_tradnl" altLang="es-GT"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grado de reflexión de la luz cuando incide  sobre el mineral.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6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Puede ser:</a:t>
            </a:r>
            <a:endParaRPr kumimoji="0" lang="es-ES_tradnl" altLang="es-G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endParaRPr kumimoji="0" lang="es-ES_tradnl" altLang="es-G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es-ES_tradnl" altLang="es-GT"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600" b="1" i="0" u="sng" strike="noStrike" cap="none" normalizeH="0" baseline="0" dirty="0" smtClean="0">
                <a:ln>
                  <a:noFill/>
                </a:ln>
                <a:solidFill>
                  <a:srgbClr val="CC3300"/>
                </a:solidFill>
                <a:effectLst/>
                <a:latin typeface="Verdana" panose="020B0604030504040204" pitchFamily="34" charset="0"/>
                <a:cs typeface="Times New Roman" panose="02020603050405020304" pitchFamily="18" charset="0"/>
              </a:rPr>
              <a:t>Metálico</a:t>
            </a: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Galena.</a:t>
            </a:r>
            <a:endParaRPr kumimoji="0" lang="es-ES_tradnl" altLang="es-G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endParaRPr kumimoji="0" lang="es-ES_tradnl" altLang="es-G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s-GT" sz="1600" b="0" i="0" u="none"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pt-BR" altLang="es-GT"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pt-BR" altLang="es-GT" sz="1600" b="1" i="0" u="sng" strike="noStrike" cap="none" normalizeH="0" baseline="0" dirty="0" smtClean="0">
                <a:ln>
                  <a:noFill/>
                </a:ln>
                <a:solidFill>
                  <a:srgbClr val="CC3300"/>
                </a:solidFill>
                <a:effectLst/>
                <a:latin typeface="Verdana" panose="020B0604030504040204" pitchFamily="34" charset="0"/>
                <a:cs typeface="Times New Roman" panose="02020603050405020304" pitchFamily="18" charset="0"/>
              </a:rPr>
              <a:t>No metálico</a:t>
            </a:r>
            <a:r>
              <a:rPr kumimoji="0" lang="pt-BR" altLang="es-GT" sz="1600" b="0" i="0" u="sng"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a:t>
            </a:r>
            <a:r>
              <a:rPr kumimoji="0" lang="pt-BR" altLang="es-GT" sz="16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(vítreo, adamantino, nacarado, resinoso, terroso...).</a:t>
            </a:r>
            <a:endParaRPr kumimoji="0" lang="pt-BR" altLang="es-GT"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6876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solidFill>
                  <a:srgbClr val="000000"/>
                </a:solidFill>
                <a:latin typeface="Verdana" panose="020B0604030504040204" pitchFamily="34" charset="0"/>
              </a:rPr>
              <a:t>Color de la raya</a:t>
            </a:r>
            <a:endParaRPr lang="es-GT" dirty="0"/>
          </a:p>
        </p:txBody>
      </p:sp>
      <p:sp>
        <p:nvSpPr>
          <p:cNvPr id="3" name="Marcador de contenido 2"/>
          <p:cNvSpPr>
            <a:spLocks noGrp="1"/>
          </p:cNvSpPr>
          <p:nvPr>
            <p:ph idx="1"/>
          </p:nvPr>
        </p:nvSpPr>
        <p:spPr>
          <a:xfrm>
            <a:off x="4953000" y="746759"/>
            <a:ext cx="6510618" cy="5471925"/>
          </a:xfrm>
        </p:spPr>
        <p:txBody>
          <a:bodyPr/>
          <a:lstStyle/>
          <a:p>
            <a:r>
              <a:rPr lang="es-ES_tradnl" sz="2400" b="1" dirty="0">
                <a:solidFill>
                  <a:srgbClr val="000000"/>
                </a:solidFill>
                <a:latin typeface="Verdana" panose="020B0604030504040204" pitchFamily="34" charset="0"/>
              </a:rPr>
              <a:t>Color de la raya:</a:t>
            </a:r>
            <a:r>
              <a:rPr lang="es-ES_tradnl" sz="2400" dirty="0">
                <a:solidFill>
                  <a:srgbClr val="000000"/>
                </a:solidFill>
                <a:latin typeface="Verdana" panose="020B0604030504040204" pitchFamily="34" charset="0"/>
              </a:rPr>
              <a:t> </a:t>
            </a:r>
            <a:r>
              <a:rPr lang="es-ES_tradnl" sz="2400" i="1" dirty="0">
                <a:solidFill>
                  <a:srgbClr val="000000"/>
                </a:solidFill>
                <a:latin typeface="Verdana" panose="020B0604030504040204" pitchFamily="34" charset="0"/>
              </a:rPr>
              <a:t>el que presenta el mineral cuando se pulveriza. </a:t>
            </a:r>
            <a:r>
              <a:rPr lang="es-ES_tradnl" sz="2400" dirty="0">
                <a:solidFill>
                  <a:srgbClr val="000000"/>
                </a:solidFill>
                <a:latin typeface="Verdana" panose="020B0604030504040204" pitchFamily="34" charset="0"/>
              </a:rPr>
              <a:t>Puede coincidir o no con el color exterior del mineral.</a:t>
            </a:r>
            <a:endParaRPr lang="es-GT" dirty="0"/>
          </a:p>
        </p:txBody>
      </p:sp>
      <p:pic>
        <p:nvPicPr>
          <p:cNvPr id="5" name="Imagen 4"/>
          <p:cNvPicPr>
            <a:picLocks noChangeAspect="1"/>
          </p:cNvPicPr>
          <p:nvPr/>
        </p:nvPicPr>
        <p:blipFill>
          <a:blip r:embed="rId2"/>
          <a:stretch>
            <a:fillRect/>
          </a:stretch>
        </p:blipFill>
        <p:spPr>
          <a:xfrm>
            <a:off x="609600" y="3961260"/>
            <a:ext cx="4267200" cy="1504950"/>
          </a:xfrm>
          <a:prstGeom prst="rect">
            <a:avLst/>
          </a:prstGeom>
        </p:spPr>
      </p:pic>
    </p:spTree>
    <p:extLst>
      <p:ext uri="{BB962C8B-B14F-4D97-AF65-F5344CB8AC3E}">
        <p14:creationId xmlns:p14="http://schemas.microsoft.com/office/powerpoint/2010/main" val="365539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ltLang="es-GT" b="1" cap="none" dirty="0">
                <a:solidFill>
                  <a:srgbClr val="000000"/>
                </a:solidFill>
                <a:latin typeface="Verdana" panose="020B0604030504040204" pitchFamily="34" charset="0"/>
                <a:cs typeface="Times New Roman" panose="02020603050405020304" pitchFamily="18" charset="0"/>
              </a:rPr>
              <a:t>Color</a:t>
            </a:r>
            <a:endParaRPr lang="es-GT" dirty="0"/>
          </a:p>
        </p:txBody>
      </p:sp>
      <p:pic>
        <p:nvPicPr>
          <p:cNvPr id="7" name="Imagen 6"/>
          <p:cNvPicPr>
            <a:picLocks noChangeAspect="1"/>
          </p:cNvPicPr>
          <p:nvPr/>
        </p:nvPicPr>
        <p:blipFill>
          <a:blip r:embed="rId2"/>
          <a:stretch>
            <a:fillRect/>
          </a:stretch>
        </p:blipFill>
        <p:spPr>
          <a:xfrm>
            <a:off x="781050" y="3124198"/>
            <a:ext cx="4250424" cy="3094486"/>
          </a:xfrm>
          <a:prstGeom prst="rect">
            <a:avLst/>
          </a:prstGeom>
        </p:spPr>
      </p:pic>
      <p:sp>
        <p:nvSpPr>
          <p:cNvPr id="6" name="Rectangle 2"/>
          <p:cNvSpPr>
            <a:spLocks noGrp="1" noChangeArrowheads="1"/>
          </p:cNvSpPr>
          <p:nvPr>
            <p:ph idx="1"/>
          </p:nvPr>
        </p:nvSpPr>
        <p:spPr bwMode="auto">
          <a:xfrm>
            <a:off x="5467351" y="2647474"/>
            <a:ext cx="504287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8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Color:</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s-ES_tradnl" altLang="es-GT" sz="1800" b="0" i="1"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el que presenta el mineral. </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Puede ser:</a:t>
            </a:r>
            <a:endParaRPr kumimoji="0" lang="es-ES_tradnl" altLang="es-GT" sz="1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es-ES_tradnl" altLang="es-GT"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800" b="0" i="0"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800" b="1" i="0" strike="noStrike" cap="none" normalizeH="0" baseline="0" dirty="0" smtClean="0">
                <a:ln>
                  <a:noFill/>
                </a:ln>
                <a:solidFill>
                  <a:srgbClr val="CC3300"/>
                </a:solidFill>
                <a:effectLst/>
                <a:latin typeface="Verdana" panose="020B0604030504040204" pitchFamily="34" charset="0"/>
                <a:cs typeface="Times New Roman" panose="02020603050405020304" pitchFamily="18" charset="0"/>
              </a:rPr>
              <a:t>Constante</a:t>
            </a:r>
            <a:r>
              <a:rPr kumimoji="0" lang="es-ES_tradnl" altLang="es-GT" sz="1800" b="0" i="0"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s-ES_tradnl" altLang="es-GT" sz="1800" b="0" i="0" strike="noStrike" cap="none" normalizeH="0" baseline="0" dirty="0" err="1" smtClean="0">
                <a:ln>
                  <a:noFill/>
                </a:ln>
                <a:solidFill>
                  <a:srgbClr val="000000"/>
                </a:solidFill>
                <a:effectLst/>
                <a:latin typeface="Verdana" panose="020B0604030504040204" pitchFamily="34" charset="0"/>
                <a:cs typeface="Times New Roman" panose="02020603050405020304" pitchFamily="18" charset="0"/>
              </a:rPr>
              <a:t>idiocromático</a:t>
            </a:r>
            <a:r>
              <a:rPr kumimoji="0" lang="es-ES_tradnl" altLang="es-GT" sz="1800" b="0" i="0"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Azufre.</a:t>
            </a:r>
            <a:endParaRPr kumimoji="0" lang="es-ES_tradnl" altLang="es-GT" sz="1800" b="0" i="0"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800" b="0" i="0"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es-ES_tradnl" altLang="es-GT" sz="1800" b="0" i="0"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800" b="1" i="0" strike="noStrike" cap="none" normalizeH="0" baseline="0" dirty="0" smtClean="0">
                <a:ln>
                  <a:noFill/>
                </a:ln>
                <a:solidFill>
                  <a:srgbClr val="CC3300"/>
                </a:solidFill>
                <a:effectLst/>
                <a:latin typeface="Verdana" panose="020B0604030504040204" pitchFamily="34" charset="0"/>
                <a:cs typeface="Times New Roman" panose="02020603050405020304" pitchFamily="18" charset="0"/>
              </a:rPr>
              <a:t>Variable</a:t>
            </a:r>
            <a:r>
              <a:rPr kumimoji="0" lang="es-ES_tradnl" altLang="es-GT" sz="1800" b="0" i="0"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(alocromático). </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Puede tener impurezas. Cuarzo.</a:t>
            </a:r>
            <a:endParaRPr kumimoji="0" lang="es-ES_tradnl" altLang="es-GT"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2304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smtClean="0">
                <a:solidFill>
                  <a:srgbClr val="FF0000"/>
                </a:solidFill>
                <a:latin typeface="Verdana" panose="020B0604030504040204" pitchFamily="34" charset="0"/>
              </a:rPr>
              <a:t>Los </a:t>
            </a:r>
            <a:r>
              <a:rPr lang="es-ES_tradnl" b="1" dirty="0">
                <a:solidFill>
                  <a:srgbClr val="FF0000"/>
                </a:solidFill>
                <a:latin typeface="Verdana" panose="020B0604030504040204" pitchFamily="34" charset="0"/>
              </a:rPr>
              <a:t>minerales</a:t>
            </a:r>
            <a:endParaRPr lang="es-GT" dirty="0"/>
          </a:p>
        </p:txBody>
      </p:sp>
      <p:sp>
        <p:nvSpPr>
          <p:cNvPr id="3" name="Marcador de contenido 2"/>
          <p:cNvSpPr>
            <a:spLocks noGrp="1"/>
          </p:cNvSpPr>
          <p:nvPr>
            <p:ph idx="1"/>
          </p:nvPr>
        </p:nvSpPr>
        <p:spPr>
          <a:xfrm>
            <a:off x="685800" y="2057401"/>
            <a:ext cx="7339405" cy="2138082"/>
          </a:xfrm>
        </p:spPr>
        <p:txBody>
          <a:bodyPr/>
          <a:lstStyle/>
          <a:p>
            <a:pPr algn="just"/>
            <a:r>
              <a:rPr lang="es-GT" dirty="0"/>
              <a:t>Están constituidos por materiales sólidos, naturales e inorgánicos, formados a partir de magma o de la alteración de minerales ya existentes. Por tanto, cada uno tiene una estructura química que depende de su composición, y unas propiedades físicas definidas</a:t>
            </a:r>
            <a:r>
              <a:rPr lang="es-GT" dirty="0" smtClean="0"/>
              <a:t>.</a:t>
            </a:r>
          </a:p>
          <a:p>
            <a:pPr algn="just"/>
            <a:endParaRPr lang="es-GT" dirty="0"/>
          </a:p>
        </p:txBody>
      </p:sp>
    </p:spTree>
    <p:extLst>
      <p:ext uri="{BB962C8B-B14F-4D97-AF65-F5344CB8AC3E}">
        <p14:creationId xmlns:p14="http://schemas.microsoft.com/office/powerpoint/2010/main" val="1928044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Tipos de rotura</a:t>
            </a:r>
          </a:p>
        </p:txBody>
      </p:sp>
      <p:sp>
        <p:nvSpPr>
          <p:cNvPr id="3" name="Marcador de contenido 2"/>
          <p:cNvSpPr>
            <a:spLocks noGrp="1"/>
          </p:cNvSpPr>
          <p:nvPr>
            <p:ph idx="1"/>
          </p:nvPr>
        </p:nvSpPr>
        <p:spPr/>
        <p:txBody>
          <a:bodyPr/>
          <a:lstStyle/>
          <a:p>
            <a:pPr marL="0" indent="0">
              <a:buNone/>
            </a:pPr>
            <a:r>
              <a:rPr lang="es-GT" dirty="0"/>
              <a:t>Tipos de rotura: a la que tiende el mineral. Puede ser:</a:t>
            </a:r>
          </a:p>
          <a:p>
            <a:r>
              <a:rPr lang="es-GT" dirty="0" smtClean="0"/>
              <a:t>     </a:t>
            </a:r>
            <a:r>
              <a:rPr lang="es-GT" dirty="0"/>
              <a:t>Fractura: el mineral se rompe al azar o con diferentes formas: irregular, terrosa, concoidea, fibrosa</a:t>
            </a:r>
            <a:r>
              <a:rPr lang="es-GT" dirty="0" smtClean="0"/>
              <a:t>…</a:t>
            </a:r>
          </a:p>
          <a:p>
            <a:pPr marL="0" indent="0">
              <a:buNone/>
            </a:pPr>
            <a:endParaRPr lang="es-GT" dirty="0" smtClean="0"/>
          </a:p>
          <a:p>
            <a:r>
              <a:rPr lang="es-GT" dirty="0" smtClean="0"/>
              <a:t>         </a:t>
            </a:r>
            <a:r>
              <a:rPr lang="es-GT" dirty="0"/>
              <a:t>Exfoliación: cuando en la rotura se produce alguna cara plana. Biotita.</a:t>
            </a:r>
          </a:p>
        </p:txBody>
      </p:sp>
      <p:pic>
        <p:nvPicPr>
          <p:cNvPr id="5" name="Imagen 4"/>
          <p:cNvPicPr>
            <a:picLocks noChangeAspect="1"/>
          </p:cNvPicPr>
          <p:nvPr/>
        </p:nvPicPr>
        <p:blipFill>
          <a:blip r:embed="rId2"/>
          <a:stretch>
            <a:fillRect/>
          </a:stretch>
        </p:blipFill>
        <p:spPr>
          <a:xfrm>
            <a:off x="976312" y="3248808"/>
            <a:ext cx="3746295" cy="2431229"/>
          </a:xfrm>
          <a:prstGeom prst="rect">
            <a:avLst/>
          </a:prstGeom>
        </p:spPr>
      </p:pic>
    </p:spTree>
    <p:extLst>
      <p:ext uri="{BB962C8B-B14F-4D97-AF65-F5344CB8AC3E}">
        <p14:creationId xmlns:p14="http://schemas.microsoft.com/office/powerpoint/2010/main" val="277113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a:t>Densidad o peso específico</a:t>
            </a:r>
          </a:p>
        </p:txBody>
      </p:sp>
      <p:sp>
        <p:nvSpPr>
          <p:cNvPr id="3" name="Marcador de contenido 2"/>
          <p:cNvSpPr>
            <a:spLocks noGrp="1"/>
          </p:cNvSpPr>
          <p:nvPr>
            <p:ph idx="1"/>
          </p:nvPr>
        </p:nvSpPr>
        <p:spPr/>
        <p:txBody>
          <a:bodyPr/>
          <a:lstStyle/>
          <a:p>
            <a:pPr marL="0" indent="0">
              <a:buNone/>
            </a:pPr>
            <a:r>
              <a:rPr lang="es-GT" dirty="0" smtClean="0"/>
              <a:t>Densidad </a:t>
            </a:r>
            <a:r>
              <a:rPr lang="es-GT" dirty="0"/>
              <a:t>o peso específico</a:t>
            </a:r>
            <a:r>
              <a:rPr lang="es-GT" dirty="0" smtClean="0"/>
              <a:t>:</a:t>
            </a:r>
          </a:p>
          <a:p>
            <a:r>
              <a:rPr lang="es-GT" dirty="0" smtClean="0"/>
              <a:t> </a:t>
            </a:r>
            <a:r>
              <a:rPr lang="es-GT" dirty="0"/>
              <a:t>es la relación entre la masa del mineral y su volumen.</a:t>
            </a:r>
          </a:p>
          <a:p>
            <a:pPr marL="0" indent="0">
              <a:buNone/>
            </a:pPr>
            <a:endParaRPr lang="es-GT" dirty="0"/>
          </a:p>
          <a:p>
            <a:pPr marL="0" indent="0">
              <a:buNone/>
            </a:pPr>
            <a:r>
              <a:rPr lang="es-GT" dirty="0"/>
              <a:t>         ρ  =  M / V</a:t>
            </a:r>
          </a:p>
        </p:txBody>
      </p:sp>
    </p:spTree>
    <p:extLst>
      <p:ext uri="{BB962C8B-B14F-4D97-AF65-F5344CB8AC3E}">
        <p14:creationId xmlns:p14="http://schemas.microsoft.com/office/powerpoint/2010/main" val="411030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a:t>Otras propiedades:</a:t>
            </a:r>
            <a:br>
              <a:rPr lang="es-GT" b="1" dirty="0"/>
            </a:br>
            <a:endParaRPr lang="es-GT" b="1" dirty="0"/>
          </a:p>
        </p:txBody>
      </p:sp>
      <p:pic>
        <p:nvPicPr>
          <p:cNvPr id="6" name="Imagen 5"/>
          <p:cNvPicPr>
            <a:picLocks noChangeAspect="1"/>
          </p:cNvPicPr>
          <p:nvPr/>
        </p:nvPicPr>
        <p:blipFill>
          <a:blip r:embed="rId2"/>
          <a:stretch>
            <a:fillRect/>
          </a:stretch>
        </p:blipFill>
        <p:spPr>
          <a:xfrm>
            <a:off x="860612" y="2861534"/>
            <a:ext cx="4267200" cy="3200400"/>
          </a:xfrm>
          <a:prstGeom prst="rect">
            <a:avLst/>
          </a:prstGeom>
        </p:spPr>
      </p:pic>
      <p:sp>
        <p:nvSpPr>
          <p:cNvPr id="5" name="Rectangle 1"/>
          <p:cNvSpPr>
            <a:spLocks noGrp="1" noChangeArrowheads="1"/>
          </p:cNvSpPr>
          <p:nvPr>
            <p:ph idx="1"/>
          </p:nvPr>
        </p:nvSpPr>
        <p:spPr bwMode="auto">
          <a:xfrm>
            <a:off x="5264799" y="1847166"/>
            <a:ext cx="490117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GT" sz="1800" b="0" i="0"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Otras propiedades:</a:t>
            </a:r>
            <a:endParaRPr kumimoji="0" lang="es-ES_tradnl" altLang="es-GT" sz="1800" b="0" i="0"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endParaRPr kumimoji="0" lang="es-ES_tradnl" altLang="es-GT" sz="18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es-ES_tradnl" altLang="es-GT"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8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Solubilidad:</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capacidad para disolverse en líquidos, normalmente, en agua.</a:t>
            </a:r>
            <a:endParaRPr kumimoji="0" lang="es-ES_tradnl" altLang="es-GT" sz="18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es-ES_tradnl" altLang="es-GT"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 </a:t>
            </a:r>
            <a:r>
              <a:rPr kumimoji="0" lang="es-ES_tradnl" altLang="es-GT" sz="18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Reacción con ácidos</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(vinagre, clorhídrico...). La calcita desprende burbujas de CO</a:t>
            </a:r>
            <a:r>
              <a:rPr kumimoji="0" lang="es-ES_tradnl" altLang="es-GT" sz="1800" b="0" i="0" u="none" strike="noStrike" cap="none" normalizeH="0" baseline="-30000" dirty="0" smtClean="0">
                <a:ln>
                  <a:noFill/>
                </a:ln>
                <a:solidFill>
                  <a:srgbClr val="000000"/>
                </a:solidFill>
                <a:effectLst/>
                <a:latin typeface="Verdana" panose="020B0604030504040204" pitchFamily="34" charset="0"/>
                <a:cs typeface="Times New Roman" panose="02020603050405020304" pitchFamily="18" charset="0"/>
              </a:rPr>
              <a:t>2</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a:t>
            </a:r>
            <a:endParaRPr kumimoji="0" lang="es-ES_tradnl" altLang="es-GT" sz="18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_tradnl" altLang="es-GT" sz="1800" b="0" i="0" u="none" strike="noStrike" cap="none" normalizeH="0" baseline="0" dirty="0" smtClean="0">
                <a:ln>
                  <a:noFill/>
                </a:ln>
                <a:solidFill>
                  <a:srgbClr val="000000"/>
                </a:solidFill>
                <a:effectLst/>
                <a:latin typeface="Symbol" panose="05050102010706020507" pitchFamily="18" charset="2"/>
                <a:cs typeface="Times New Roman" panose="02020603050405020304" pitchFamily="18" charset="0"/>
              </a:rPr>
              <a:t>·</a:t>
            </a:r>
            <a:r>
              <a:rPr kumimoji="0" lang="es-ES_tradnl" altLang="es-GT"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s-ES_tradnl" altLang="es-GT" sz="1800" b="1"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Imantación: </a:t>
            </a:r>
            <a:r>
              <a:rPr kumimoji="0" lang="es-ES_tradnl" altLang="es-GT" sz="1800" b="0" i="0" u="none" strike="noStrike" cap="none" normalizeH="0" baseline="0" dirty="0" smtClean="0">
                <a:ln>
                  <a:noFill/>
                </a:ln>
                <a:solidFill>
                  <a:srgbClr val="000000"/>
                </a:solidFill>
                <a:effectLst/>
                <a:latin typeface="Verdana" panose="020B0604030504040204" pitchFamily="34" charset="0"/>
                <a:cs typeface="Times New Roman" panose="02020603050405020304" pitchFamily="18" charset="0"/>
              </a:rPr>
              <a:t>La magnetita es un imán natural.</a:t>
            </a:r>
            <a:endParaRPr kumimoji="0" lang="es-ES_tradnl" altLang="es-GT"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4361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GT" dirty="0"/>
              <a:t>Birrefracción: un objeto observado a través del mineral se ve doble. Espato de Islandia.</a:t>
            </a:r>
          </a:p>
          <a:p>
            <a:pPr marL="0" indent="0">
              <a:buNone/>
            </a:pPr>
            <a:endParaRPr lang="es-GT" dirty="0"/>
          </a:p>
          <a:p>
            <a:r>
              <a:rPr lang="es-GT" dirty="0" smtClean="0"/>
              <a:t>    </a:t>
            </a:r>
            <a:r>
              <a:rPr lang="es-GT" dirty="0"/>
              <a:t>Sabor: hay minerales que tienen un sabor característico: sal gema (salado), silvina (amargo  y picante).</a:t>
            </a:r>
          </a:p>
        </p:txBody>
      </p:sp>
      <p:pic>
        <p:nvPicPr>
          <p:cNvPr id="5" name="Imagen 4"/>
          <p:cNvPicPr>
            <a:picLocks noChangeAspect="1"/>
          </p:cNvPicPr>
          <p:nvPr/>
        </p:nvPicPr>
        <p:blipFill>
          <a:blip r:embed="rId2"/>
          <a:stretch>
            <a:fillRect/>
          </a:stretch>
        </p:blipFill>
        <p:spPr>
          <a:xfrm>
            <a:off x="609600" y="3223642"/>
            <a:ext cx="4267200" cy="2895600"/>
          </a:xfrm>
          <a:prstGeom prst="rect">
            <a:avLst/>
          </a:prstGeom>
        </p:spPr>
      </p:pic>
    </p:spTree>
    <p:extLst>
      <p:ext uri="{BB962C8B-B14F-4D97-AF65-F5344CB8AC3E}">
        <p14:creationId xmlns:p14="http://schemas.microsoft.com/office/powerpoint/2010/main" val="125747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_tradnl" b="1" dirty="0">
                <a:solidFill>
                  <a:srgbClr val="FF0000"/>
                </a:solidFill>
                <a:latin typeface="Verdana" panose="020B0604030504040204" pitchFamily="34" charset="0"/>
              </a:rPr>
              <a:t>Extracción y uso de minerales</a:t>
            </a:r>
            <a:endParaRPr lang="es-GT" dirty="0"/>
          </a:p>
        </p:txBody>
      </p:sp>
      <p:sp>
        <p:nvSpPr>
          <p:cNvPr id="6" name="Marcador de contenido 5"/>
          <p:cNvSpPr>
            <a:spLocks noGrp="1"/>
          </p:cNvSpPr>
          <p:nvPr>
            <p:ph idx="1"/>
          </p:nvPr>
        </p:nvSpPr>
        <p:spPr/>
        <p:txBody>
          <a:bodyPr/>
          <a:lstStyle/>
          <a:p>
            <a:r>
              <a:rPr lang="es-GT" dirty="0"/>
              <a:t>La búsqueda de nuevos materiales es una constante en la vida de las sociedades de todos los tiempos.  Los minerales y rocas proporcionan la mayoría de los materiales que usamos. Se utilizan en la construcción de viviendas, en la fabricación de vidrio y de pinturas, como objetos ornamentales o en joyería</a:t>
            </a:r>
            <a:r>
              <a:rPr lang="es-GT" dirty="0" smtClean="0"/>
              <a:t>.</a:t>
            </a:r>
          </a:p>
          <a:p>
            <a:pPr marL="0" indent="0">
              <a:buNone/>
            </a:pPr>
            <a:endParaRPr lang="es-GT" dirty="0"/>
          </a:p>
          <a:p>
            <a:r>
              <a:rPr lang="es-GT" dirty="0"/>
              <a:t>Algunos minerales forman el grupo de las llamadas </a:t>
            </a:r>
            <a:r>
              <a:rPr lang="es-GT" b="1" dirty="0"/>
              <a:t>gemas o piedras preciosas muy utilizadas en joyería</a:t>
            </a:r>
            <a:r>
              <a:rPr lang="es-GT" dirty="0"/>
              <a:t>, entre otras propiedades, por su dureza o color. </a:t>
            </a:r>
            <a:r>
              <a:rPr lang="es-GT" b="1" dirty="0"/>
              <a:t>Son piedras preciosas</a:t>
            </a:r>
            <a:r>
              <a:rPr lang="es-GT" dirty="0"/>
              <a:t>: esmeralda verde, jade, ópalo, topacio, circonita, granates, andalucita, rubí rojo, zafiro azul y diamante (carbono).</a:t>
            </a:r>
          </a:p>
        </p:txBody>
      </p:sp>
    </p:spTree>
    <p:extLst>
      <p:ext uri="{BB962C8B-B14F-4D97-AF65-F5344CB8AC3E}">
        <p14:creationId xmlns:p14="http://schemas.microsoft.com/office/powerpoint/2010/main" val="10510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dirty="0"/>
          </a:p>
        </p:txBody>
      </p:sp>
      <p:sp>
        <p:nvSpPr>
          <p:cNvPr id="3" name="Marcador de contenido 2"/>
          <p:cNvSpPr>
            <a:spLocks noGrp="1"/>
          </p:cNvSpPr>
          <p:nvPr>
            <p:ph idx="1"/>
          </p:nvPr>
        </p:nvSpPr>
        <p:spPr/>
        <p:txBody>
          <a:bodyPr/>
          <a:lstStyle/>
          <a:p>
            <a:r>
              <a:rPr lang="es-ES_tradnl" sz="2400" dirty="0">
                <a:solidFill>
                  <a:srgbClr val="000000"/>
                </a:solidFill>
                <a:latin typeface="Verdana" panose="020B0604030504040204" pitchFamily="34" charset="0"/>
              </a:rPr>
              <a:t>Cuando un mineral tiene gran concentración de un metal que es económicamente rentable se dice que el mineral es </a:t>
            </a:r>
            <a:r>
              <a:rPr lang="es-ES_tradnl" sz="2400" b="1" dirty="0">
                <a:solidFill>
                  <a:srgbClr val="993300"/>
                </a:solidFill>
                <a:latin typeface="Verdana" panose="020B0604030504040204" pitchFamily="34" charset="0"/>
              </a:rPr>
              <a:t>mena</a:t>
            </a:r>
            <a:r>
              <a:rPr lang="es-ES_tradnl" sz="2400" dirty="0">
                <a:solidFill>
                  <a:srgbClr val="000000"/>
                </a:solidFill>
                <a:latin typeface="Verdana" panose="020B0604030504040204" pitchFamily="34" charset="0"/>
              </a:rPr>
              <a:t> de ese metal; por ejemplo, la limonita es mena de hierro; la parte de mineral no útil que acompañan a la mena se denominan </a:t>
            </a:r>
            <a:r>
              <a:rPr lang="es-ES_tradnl" sz="2400" b="1" dirty="0">
                <a:solidFill>
                  <a:srgbClr val="993300"/>
                </a:solidFill>
                <a:latin typeface="Verdana" panose="020B0604030504040204" pitchFamily="34" charset="0"/>
              </a:rPr>
              <a:t>ganga</a:t>
            </a:r>
            <a:r>
              <a:rPr lang="es-ES_tradnl" sz="2400" dirty="0">
                <a:solidFill>
                  <a:srgbClr val="000000"/>
                </a:solidFill>
                <a:latin typeface="Verdana" panose="020B0604030504040204" pitchFamily="34" charset="0"/>
              </a:rPr>
              <a:t>. Por ejemplo la galena de la fotografía es mena del plomo, y la industria metalúrgica se encarga de separar el metal útil del resto de materiales, tanto mezclados, en este caso la ganga es fluorita, como formando parte del compuesto de sulfuro de plomo (</a:t>
            </a:r>
            <a:r>
              <a:rPr lang="es-ES_tradnl" sz="2400" dirty="0" err="1">
                <a:solidFill>
                  <a:srgbClr val="000000"/>
                </a:solidFill>
                <a:latin typeface="Verdana" panose="020B0604030504040204" pitchFamily="34" charset="0"/>
              </a:rPr>
              <a:t>PbS</a:t>
            </a:r>
            <a:r>
              <a:rPr lang="es-ES_tradnl" sz="2400" dirty="0">
                <a:solidFill>
                  <a:srgbClr val="000000"/>
                </a:solidFill>
                <a:latin typeface="Verdana" panose="020B0604030504040204" pitchFamily="34" charset="0"/>
              </a:rPr>
              <a:t>).</a:t>
            </a:r>
            <a:endParaRPr lang="es-GT" dirty="0"/>
          </a:p>
        </p:txBody>
      </p:sp>
    </p:spTree>
    <p:extLst>
      <p:ext uri="{BB962C8B-B14F-4D97-AF65-F5344CB8AC3E}">
        <p14:creationId xmlns:p14="http://schemas.microsoft.com/office/powerpoint/2010/main" val="31135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81083" y="1366221"/>
            <a:ext cx="6002767" cy="4475181"/>
          </a:xfrm>
          <a:prstGeom prst="rect">
            <a:avLst/>
          </a:prstGeom>
        </p:spPr>
      </p:pic>
    </p:spTree>
    <p:extLst>
      <p:ext uri="{BB962C8B-B14F-4D97-AF65-F5344CB8AC3E}">
        <p14:creationId xmlns:p14="http://schemas.microsoft.com/office/powerpoint/2010/main" val="147767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72585" y="1495312"/>
            <a:ext cx="9283848" cy="4477479"/>
          </a:xfrm>
          <a:prstGeom prst="rect">
            <a:avLst/>
          </a:prstGeom>
        </p:spPr>
      </p:pic>
    </p:spTree>
    <p:extLst>
      <p:ext uri="{BB962C8B-B14F-4D97-AF65-F5344CB8AC3E}">
        <p14:creationId xmlns:p14="http://schemas.microsoft.com/office/powerpoint/2010/main" val="359290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9087" y="678312"/>
            <a:ext cx="8610600" cy="1293028"/>
          </a:xfrm>
        </p:spPr>
        <p:txBody>
          <a:bodyPr/>
          <a:lstStyle/>
          <a:p>
            <a:pPr algn="ctr"/>
            <a:r>
              <a:rPr lang="es-GT" dirty="0">
                <a:solidFill>
                  <a:srgbClr val="FF0000"/>
                </a:solidFill>
              </a:rPr>
              <a:t>En cuanto a la estructura química</a:t>
            </a:r>
          </a:p>
        </p:txBody>
      </p:sp>
      <p:sp>
        <p:nvSpPr>
          <p:cNvPr id="3" name="Marcador de contenido 2"/>
          <p:cNvSpPr>
            <a:spLocks noGrp="1"/>
          </p:cNvSpPr>
          <p:nvPr>
            <p:ph idx="1"/>
          </p:nvPr>
        </p:nvSpPr>
        <p:spPr/>
        <p:txBody>
          <a:bodyPr/>
          <a:lstStyle/>
          <a:p>
            <a:pPr algn="just"/>
            <a:r>
              <a:rPr lang="es-GT" dirty="0"/>
              <a:t>Los minerales tienen sus átomos ordenados, formando una celda unidad o celdilla elemental que se repite en su estructura interna, y que da lugar a formas geométricas determinadas, no siempre visibles a simple vista.</a:t>
            </a:r>
          </a:p>
          <a:p>
            <a:pPr algn="just"/>
            <a:r>
              <a:rPr lang="es-GT" dirty="0"/>
              <a:t>Las celdas unidad forman cristales que se agrupan y forman una estructura de red o malla </a:t>
            </a:r>
            <a:r>
              <a:rPr lang="es-GT" dirty="0" smtClean="0"/>
              <a:t>cristalina. Los </a:t>
            </a:r>
            <a:r>
              <a:rPr lang="es-GT" dirty="0"/>
              <a:t>cristales que constituyen minerales se forman, normalmente, con gran lentitud. Cuanto más lenta es su formación, más ordenadas se encuentran sus partículas y, por tanto, mejor es la cristalización.</a:t>
            </a:r>
          </a:p>
          <a:p>
            <a:pPr algn="just"/>
            <a:r>
              <a:rPr lang="es-GT" dirty="0"/>
              <a:t>Los cristales se forman o crecen según unos ejes o planos de simetría. </a:t>
            </a:r>
            <a:r>
              <a:rPr lang="es-GT" dirty="0" smtClean="0"/>
              <a:t>Estas </a:t>
            </a:r>
            <a:r>
              <a:rPr lang="es-GT" dirty="0"/>
              <a:t>clases de simetría se agrupan en los siete grupos fundamentales siguientes:</a:t>
            </a:r>
          </a:p>
        </p:txBody>
      </p:sp>
    </p:spTree>
    <p:extLst>
      <p:ext uri="{BB962C8B-B14F-4D97-AF65-F5344CB8AC3E}">
        <p14:creationId xmlns:p14="http://schemas.microsoft.com/office/powerpoint/2010/main" val="327221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GT" b="1" i="1" dirty="0">
                <a:solidFill>
                  <a:srgbClr val="2E3192"/>
                </a:solidFill>
                <a:latin typeface="Arial" panose="020B0604020202020204" pitchFamily="34" charset="0"/>
              </a:rPr>
              <a:t>Formas de Cristales Minerales</a:t>
            </a:r>
            <a:br>
              <a:rPr lang="es-GT" b="1" i="1" dirty="0">
                <a:solidFill>
                  <a:srgbClr val="2E3192"/>
                </a:solidFill>
                <a:latin typeface="Arial" panose="020B0604020202020204" pitchFamily="34" charset="0"/>
              </a:rPr>
            </a:br>
            <a:endParaRPr lang="es-GT" dirty="0"/>
          </a:p>
        </p:txBody>
      </p:sp>
      <p:pic>
        <p:nvPicPr>
          <p:cNvPr id="6" name="Marcador de contenido 5"/>
          <p:cNvPicPr>
            <a:picLocks noGrp="1" noChangeAspect="1"/>
          </p:cNvPicPr>
          <p:nvPr>
            <p:ph idx="1"/>
          </p:nvPr>
        </p:nvPicPr>
        <p:blipFill>
          <a:blip r:embed="rId2"/>
          <a:stretch>
            <a:fillRect/>
          </a:stretch>
        </p:blipFill>
        <p:spPr>
          <a:xfrm>
            <a:off x="1182444" y="2057401"/>
            <a:ext cx="1371600" cy="1466850"/>
          </a:xfrm>
          <a:prstGeom prst="rect">
            <a:avLst/>
          </a:prstGeom>
        </p:spPr>
      </p:pic>
      <p:sp>
        <p:nvSpPr>
          <p:cNvPr id="7" name="Rectángulo 6"/>
          <p:cNvSpPr/>
          <p:nvPr/>
        </p:nvSpPr>
        <p:spPr>
          <a:xfrm>
            <a:off x="2895600" y="1926700"/>
            <a:ext cx="6096000" cy="923330"/>
          </a:xfrm>
          <a:prstGeom prst="rect">
            <a:avLst/>
          </a:prstGeom>
        </p:spPr>
        <p:txBody>
          <a:bodyPr>
            <a:spAutoFit/>
          </a:bodyPr>
          <a:lstStyle/>
          <a:p>
            <a:r>
              <a:rPr lang="es-GT" dirty="0">
                <a:solidFill>
                  <a:srgbClr val="000000"/>
                </a:solidFill>
                <a:latin typeface="Arial" panose="020B0604020202020204" pitchFamily="34" charset="0"/>
              </a:rPr>
              <a:t>Cristales </a:t>
            </a:r>
            <a:r>
              <a:rPr lang="es-GT" b="1" dirty="0">
                <a:solidFill>
                  <a:srgbClr val="000000"/>
                </a:solidFill>
                <a:latin typeface="Arial" panose="020B0604020202020204" pitchFamily="34" charset="0"/>
              </a:rPr>
              <a:t>cúbicos</a:t>
            </a:r>
            <a:r>
              <a:rPr lang="es-GT" dirty="0">
                <a:solidFill>
                  <a:srgbClr val="000000"/>
                </a:solidFill>
                <a:latin typeface="Arial" panose="020B0604020202020204" pitchFamily="34" charset="0"/>
              </a:rPr>
              <a:t> ¡no siempre son de forma cúbica! Hay muchos con forma de octaedros (de ocho caras), y otros con forma de dodecaedros (de 12 caras).</a:t>
            </a:r>
            <a:endParaRPr lang="es-GT" dirty="0"/>
          </a:p>
        </p:txBody>
      </p:sp>
      <p:pic>
        <p:nvPicPr>
          <p:cNvPr id="8" name="Imagen 7"/>
          <p:cNvPicPr>
            <a:picLocks noChangeAspect="1"/>
          </p:cNvPicPr>
          <p:nvPr/>
        </p:nvPicPr>
        <p:blipFill>
          <a:blip r:embed="rId3"/>
          <a:stretch>
            <a:fillRect/>
          </a:stretch>
        </p:blipFill>
        <p:spPr>
          <a:xfrm>
            <a:off x="935131" y="3855215"/>
            <a:ext cx="2038350" cy="2181225"/>
          </a:xfrm>
          <a:prstGeom prst="rect">
            <a:avLst/>
          </a:prstGeom>
        </p:spPr>
      </p:pic>
      <p:sp>
        <p:nvSpPr>
          <p:cNvPr id="9" name="Rectángulo 8"/>
          <p:cNvSpPr/>
          <p:nvPr/>
        </p:nvSpPr>
        <p:spPr>
          <a:xfrm>
            <a:off x="3324112" y="4345662"/>
            <a:ext cx="5766099" cy="1200329"/>
          </a:xfrm>
          <a:prstGeom prst="rect">
            <a:avLst/>
          </a:prstGeom>
        </p:spPr>
        <p:txBody>
          <a:bodyPr wrap="square">
            <a:spAutoFit/>
          </a:bodyPr>
          <a:lstStyle/>
          <a:p>
            <a:r>
              <a:rPr lang="es-GT" dirty="0">
                <a:solidFill>
                  <a:srgbClr val="000000"/>
                </a:solidFill>
                <a:latin typeface="Arial" panose="020B0604020202020204" pitchFamily="34" charset="0"/>
              </a:rPr>
              <a:t>Los cristales </a:t>
            </a:r>
            <a:r>
              <a:rPr lang="es-GT" b="1" dirty="0">
                <a:solidFill>
                  <a:srgbClr val="000000"/>
                </a:solidFill>
                <a:latin typeface="Arial" panose="020B0604020202020204" pitchFamily="34" charset="0"/>
              </a:rPr>
              <a:t>tetragonales</a:t>
            </a:r>
            <a:r>
              <a:rPr lang="es-GT" dirty="0">
                <a:solidFill>
                  <a:srgbClr val="000000"/>
                </a:solidFill>
                <a:latin typeface="Arial" panose="020B0604020202020204" pitchFamily="34" charset="0"/>
              </a:rPr>
              <a:t> tienen forma de cristales cúbicos, pero son más largos por una de sus caras, creando formas similares a las pirámides dobles y a los prismas.</a:t>
            </a:r>
            <a:endParaRPr lang="es-GT" dirty="0"/>
          </a:p>
        </p:txBody>
      </p:sp>
    </p:spTree>
    <p:extLst>
      <p:ext uri="{BB962C8B-B14F-4D97-AF65-F5344CB8AC3E}">
        <p14:creationId xmlns:p14="http://schemas.microsoft.com/office/powerpoint/2010/main" val="306485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6750" y="1676512"/>
            <a:ext cx="1362075" cy="1959573"/>
          </a:xfrm>
          <a:prstGeom prst="rect">
            <a:avLst/>
          </a:prstGeom>
        </p:spPr>
      </p:pic>
      <p:sp>
        <p:nvSpPr>
          <p:cNvPr id="3" name="Rectángulo 2"/>
          <p:cNvSpPr/>
          <p:nvPr/>
        </p:nvSpPr>
        <p:spPr>
          <a:xfrm>
            <a:off x="2649967" y="1840482"/>
            <a:ext cx="6096000" cy="1477328"/>
          </a:xfrm>
          <a:prstGeom prst="rect">
            <a:avLst/>
          </a:prstGeom>
        </p:spPr>
        <p:txBody>
          <a:bodyPr>
            <a:spAutoFit/>
          </a:bodyPr>
          <a:lstStyle/>
          <a:p>
            <a:r>
              <a:rPr lang="es-GT" dirty="0">
                <a:solidFill>
                  <a:srgbClr val="000000"/>
                </a:solidFill>
                <a:latin typeface="Arial" panose="020B0604020202020204" pitchFamily="34" charset="0"/>
              </a:rPr>
              <a:t>Los cristales </a:t>
            </a:r>
            <a:r>
              <a:rPr lang="es-GT" b="1" dirty="0">
                <a:solidFill>
                  <a:srgbClr val="000000"/>
                </a:solidFill>
                <a:latin typeface="Arial" panose="020B0604020202020204" pitchFamily="34" charset="0"/>
              </a:rPr>
              <a:t>ortorrómbicos</a:t>
            </a:r>
            <a:r>
              <a:rPr lang="es-GT" dirty="0">
                <a:solidFill>
                  <a:srgbClr val="000000"/>
                </a:solidFill>
                <a:latin typeface="Arial" panose="020B0604020202020204" pitchFamily="34" charset="0"/>
              </a:rPr>
              <a:t> tienen forma de prismas rómbicos o </a:t>
            </a:r>
            <a:r>
              <a:rPr lang="es-GT" dirty="0" smtClean="0">
                <a:solidFill>
                  <a:srgbClr val="000000"/>
                </a:solidFill>
                <a:latin typeface="Arial" panose="020B0604020202020204" pitchFamily="34" charset="0"/>
              </a:rPr>
              <a:t>di pirámides </a:t>
            </a:r>
            <a:r>
              <a:rPr lang="es-GT" dirty="0">
                <a:solidFill>
                  <a:srgbClr val="000000"/>
                </a:solidFill>
                <a:latin typeface="Arial" panose="020B0604020202020204" pitchFamily="34" charset="0"/>
              </a:rPr>
              <a:t>(dos pirámides pegadas). Tienden a parecer cristales tetragonales, sólo que no son cuadrados en su sección transversal (cuando se mira al cristal desde un extremo).</a:t>
            </a:r>
            <a:endParaRPr lang="es-GT" dirty="0"/>
          </a:p>
        </p:txBody>
      </p:sp>
      <p:pic>
        <p:nvPicPr>
          <p:cNvPr id="4" name="Imagen 3"/>
          <p:cNvPicPr>
            <a:picLocks noChangeAspect="1"/>
          </p:cNvPicPr>
          <p:nvPr/>
        </p:nvPicPr>
        <p:blipFill>
          <a:blip r:embed="rId3"/>
          <a:stretch>
            <a:fillRect/>
          </a:stretch>
        </p:blipFill>
        <p:spPr>
          <a:xfrm>
            <a:off x="896750" y="4231789"/>
            <a:ext cx="1371600" cy="1600200"/>
          </a:xfrm>
          <a:prstGeom prst="rect">
            <a:avLst/>
          </a:prstGeom>
        </p:spPr>
      </p:pic>
      <p:sp>
        <p:nvSpPr>
          <p:cNvPr id="5" name="Rectángulo 4"/>
          <p:cNvSpPr/>
          <p:nvPr/>
        </p:nvSpPr>
        <p:spPr>
          <a:xfrm>
            <a:off x="2768301" y="4322798"/>
            <a:ext cx="6096000" cy="923330"/>
          </a:xfrm>
          <a:prstGeom prst="rect">
            <a:avLst/>
          </a:prstGeom>
        </p:spPr>
        <p:txBody>
          <a:bodyPr>
            <a:spAutoFit/>
          </a:bodyPr>
          <a:lstStyle/>
          <a:p>
            <a:r>
              <a:rPr lang="es-GT" dirty="0">
                <a:solidFill>
                  <a:srgbClr val="000000"/>
                </a:solidFill>
                <a:latin typeface="Arial" panose="020B0604020202020204" pitchFamily="34" charset="0"/>
              </a:rPr>
              <a:t>Los cristales </a:t>
            </a:r>
            <a:r>
              <a:rPr lang="es-GT" b="1" dirty="0">
                <a:solidFill>
                  <a:srgbClr val="000000"/>
                </a:solidFill>
                <a:latin typeface="Arial" panose="020B0604020202020204" pitchFamily="34" charset="0"/>
              </a:rPr>
              <a:t>hexagonales</a:t>
            </a:r>
            <a:r>
              <a:rPr lang="es-GT" dirty="0">
                <a:solidFill>
                  <a:srgbClr val="000000"/>
                </a:solidFill>
                <a:latin typeface="Arial" panose="020B0604020202020204" pitchFamily="34" charset="0"/>
              </a:rPr>
              <a:t> parecen prismas de seis caras. Cuando se mira al cristal desde un extremo su sección transversal parece tener la forma de hexágono.</a:t>
            </a:r>
            <a:endParaRPr lang="es-GT" dirty="0"/>
          </a:p>
        </p:txBody>
      </p:sp>
    </p:spTree>
    <p:extLst>
      <p:ext uri="{BB962C8B-B14F-4D97-AF65-F5344CB8AC3E}">
        <p14:creationId xmlns:p14="http://schemas.microsoft.com/office/powerpoint/2010/main" val="85512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8807" y="1662841"/>
            <a:ext cx="1371600" cy="1908698"/>
          </a:xfrm>
          <a:prstGeom prst="rect">
            <a:avLst/>
          </a:prstGeom>
        </p:spPr>
      </p:pic>
      <p:sp>
        <p:nvSpPr>
          <p:cNvPr id="3" name="Rectángulo 2"/>
          <p:cNvSpPr/>
          <p:nvPr/>
        </p:nvSpPr>
        <p:spPr>
          <a:xfrm>
            <a:off x="2746786" y="1945358"/>
            <a:ext cx="6096000" cy="923330"/>
          </a:xfrm>
          <a:prstGeom prst="rect">
            <a:avLst/>
          </a:prstGeom>
        </p:spPr>
        <p:txBody>
          <a:bodyPr>
            <a:spAutoFit/>
          </a:bodyPr>
          <a:lstStyle/>
          <a:p>
            <a:r>
              <a:rPr lang="es-GT" dirty="0"/>
              <a:t>Los </a:t>
            </a:r>
            <a:r>
              <a:rPr lang="es-GT" dirty="0" smtClean="0"/>
              <a:t>cristales monoclínicos </a:t>
            </a:r>
            <a:r>
              <a:rPr lang="es-GT" dirty="0"/>
              <a:t>parecen cristales tetragonales que han sido sesgados. Con frecuencia forman prismas y doble pirámides.</a:t>
            </a:r>
          </a:p>
        </p:txBody>
      </p:sp>
      <p:pic>
        <p:nvPicPr>
          <p:cNvPr id="4" name="Imagen 3"/>
          <p:cNvPicPr>
            <a:picLocks noChangeAspect="1"/>
          </p:cNvPicPr>
          <p:nvPr/>
        </p:nvPicPr>
        <p:blipFill>
          <a:blip r:embed="rId3"/>
          <a:stretch>
            <a:fillRect/>
          </a:stretch>
        </p:blipFill>
        <p:spPr>
          <a:xfrm>
            <a:off x="988807" y="4082583"/>
            <a:ext cx="1704975" cy="1704975"/>
          </a:xfrm>
          <a:prstGeom prst="rect">
            <a:avLst/>
          </a:prstGeom>
        </p:spPr>
      </p:pic>
      <p:sp>
        <p:nvSpPr>
          <p:cNvPr id="5" name="Rectángulo 4"/>
          <p:cNvSpPr/>
          <p:nvPr/>
        </p:nvSpPr>
        <p:spPr>
          <a:xfrm>
            <a:off x="3198607" y="4473405"/>
            <a:ext cx="6096000" cy="923330"/>
          </a:xfrm>
          <a:prstGeom prst="rect">
            <a:avLst/>
          </a:prstGeom>
        </p:spPr>
        <p:txBody>
          <a:bodyPr>
            <a:spAutoFit/>
          </a:bodyPr>
          <a:lstStyle/>
          <a:p>
            <a:r>
              <a:rPr lang="es-GT" dirty="0">
                <a:solidFill>
                  <a:srgbClr val="000000"/>
                </a:solidFill>
                <a:latin typeface="Arial" panose="020B0604020202020204" pitchFamily="34" charset="0"/>
              </a:rPr>
              <a:t>Los cristales</a:t>
            </a:r>
            <a:r>
              <a:rPr lang="es-GT" b="1" dirty="0">
                <a:solidFill>
                  <a:srgbClr val="000000"/>
                </a:solidFill>
                <a:latin typeface="Arial" panose="020B0604020202020204" pitchFamily="34" charset="0"/>
              </a:rPr>
              <a:t> </a:t>
            </a:r>
            <a:r>
              <a:rPr lang="es-GT" b="1" dirty="0" smtClean="0">
                <a:solidFill>
                  <a:srgbClr val="000000"/>
                </a:solidFill>
                <a:latin typeface="Arial" panose="020B0604020202020204" pitchFamily="34" charset="0"/>
              </a:rPr>
              <a:t>triclínicos</a:t>
            </a:r>
            <a:r>
              <a:rPr lang="es-GT" dirty="0">
                <a:solidFill>
                  <a:srgbClr val="000000"/>
                </a:solidFill>
                <a:latin typeface="Arial" panose="020B0604020202020204" pitchFamily="34" charset="0"/>
              </a:rPr>
              <a:t> tienen a veces formas muy </a:t>
            </a:r>
            <a:r>
              <a:rPr lang="es-GT" dirty="0" smtClean="0">
                <a:solidFill>
                  <a:srgbClr val="000000"/>
                </a:solidFill>
                <a:latin typeface="Arial" panose="020B0604020202020204" pitchFamily="34" charset="0"/>
              </a:rPr>
              <a:t>extrañas. </a:t>
            </a:r>
            <a:r>
              <a:rPr lang="es-GT" dirty="0">
                <a:solidFill>
                  <a:srgbClr val="000000"/>
                </a:solidFill>
                <a:latin typeface="Arial" panose="020B0604020202020204" pitchFamily="34" charset="0"/>
              </a:rPr>
              <a:t>Usualmente no son simétricos de un extremo al otro.</a:t>
            </a:r>
            <a:endParaRPr lang="es-GT" dirty="0"/>
          </a:p>
        </p:txBody>
      </p:sp>
    </p:spTree>
    <p:extLst>
      <p:ext uri="{BB962C8B-B14F-4D97-AF65-F5344CB8AC3E}">
        <p14:creationId xmlns:p14="http://schemas.microsoft.com/office/powerpoint/2010/main" val="111155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solidFill>
                  <a:srgbClr val="FF0000"/>
                </a:solidFill>
                <a:latin typeface="Verdana" panose="020B0604030504040204" pitchFamily="34" charset="0"/>
              </a:rPr>
              <a:t> Clasificación de minerales</a:t>
            </a:r>
            <a:r>
              <a:rPr lang="es-ES_tradnl" sz="2000" dirty="0">
                <a:latin typeface="Verdana" panose="020B0604030504040204" pitchFamily="34" charset="0"/>
              </a:rPr>
              <a:t> </a:t>
            </a:r>
            <a:endParaRPr lang="es-GT" dirty="0"/>
          </a:p>
        </p:txBody>
      </p:sp>
      <p:sp>
        <p:nvSpPr>
          <p:cNvPr id="3" name="Marcador de contenido 2"/>
          <p:cNvSpPr>
            <a:spLocks noGrp="1"/>
          </p:cNvSpPr>
          <p:nvPr>
            <p:ph idx="1"/>
          </p:nvPr>
        </p:nvSpPr>
        <p:spPr/>
        <p:txBody>
          <a:bodyPr/>
          <a:lstStyle/>
          <a:p>
            <a:r>
              <a:rPr lang="es-GT" sz="2400" dirty="0"/>
              <a:t>Existen diferentes criterios para clasificar los minerales.</a:t>
            </a:r>
          </a:p>
          <a:p>
            <a:r>
              <a:rPr lang="es-GT" sz="2400" dirty="0"/>
              <a:t>Según su </a:t>
            </a:r>
            <a:r>
              <a:rPr lang="es-GT" sz="2400" dirty="0" smtClean="0"/>
              <a:t>composición</a:t>
            </a:r>
            <a:r>
              <a:rPr lang="es-GT" sz="2400" dirty="0"/>
              <a:t>, una clasificación sencilla de minerales es</a:t>
            </a:r>
            <a:r>
              <a:rPr lang="es-GT" sz="2400" dirty="0" smtClean="0"/>
              <a:t>:</a:t>
            </a:r>
          </a:p>
          <a:p>
            <a:endParaRPr lang="es-GT" sz="2400" dirty="0"/>
          </a:p>
          <a:p>
            <a:endParaRPr lang="es-GT" sz="2400" dirty="0" smtClean="0"/>
          </a:p>
          <a:p>
            <a:pPr algn="just">
              <a:spcBef>
                <a:spcPts val="600"/>
              </a:spcBef>
              <a:spcAft>
                <a:spcPts val="0"/>
              </a:spcAft>
              <a:buFont typeface="+mj-lt"/>
              <a:buAutoNum type="arabicPeriod"/>
            </a:pPr>
            <a:r>
              <a:rPr lang="es-ES_tradnl" sz="2400" b="1" dirty="0" smtClean="0">
                <a:solidFill>
                  <a:srgbClr val="CC0000"/>
                </a:solidFill>
                <a:latin typeface="Verdana" panose="020B0604030504040204" pitchFamily="34" charset="0"/>
              </a:rPr>
              <a:t> Metalíferos</a:t>
            </a:r>
            <a:r>
              <a:rPr lang="es-ES_tradnl" sz="2400" dirty="0" smtClean="0">
                <a:solidFill>
                  <a:srgbClr val="000000"/>
                </a:solidFill>
                <a:latin typeface="Verdana" panose="020B0604030504040204" pitchFamily="34" charset="0"/>
              </a:rPr>
              <a:t>:</a:t>
            </a:r>
          </a:p>
          <a:p>
            <a:pPr marL="0" indent="0" algn="just">
              <a:spcBef>
                <a:spcPts val="600"/>
              </a:spcBef>
              <a:spcAft>
                <a:spcPts val="0"/>
              </a:spcAft>
              <a:buNone/>
            </a:pPr>
            <a:r>
              <a:rPr lang="es-ES_tradnl" sz="2000" dirty="0">
                <a:solidFill>
                  <a:srgbClr val="000000"/>
                </a:solidFill>
                <a:latin typeface="Verdana" panose="020B0604030504040204" pitchFamily="34" charset="0"/>
              </a:rPr>
              <a:t>F</a:t>
            </a:r>
            <a:r>
              <a:rPr lang="es-ES_tradnl" sz="2000" dirty="0" smtClean="0">
                <a:solidFill>
                  <a:srgbClr val="000000"/>
                </a:solidFill>
                <a:latin typeface="Verdana" panose="020B0604030504040204" pitchFamily="34" charset="0"/>
              </a:rPr>
              <a:t>ormados </a:t>
            </a:r>
            <a:r>
              <a:rPr lang="es-ES_tradnl" sz="2000" dirty="0">
                <a:solidFill>
                  <a:srgbClr val="000000"/>
                </a:solidFill>
                <a:latin typeface="Verdana" panose="020B0604030504040204" pitchFamily="34" charset="0"/>
              </a:rPr>
              <a:t>a partir del magma, son </a:t>
            </a:r>
            <a:r>
              <a:rPr lang="es-ES_tradnl" sz="2000" b="1" dirty="0">
                <a:solidFill>
                  <a:srgbClr val="993300"/>
                </a:solidFill>
                <a:latin typeface="Verdana" panose="020B0604030504040204" pitchFamily="34" charset="0"/>
              </a:rPr>
              <a:t>mena</a:t>
            </a:r>
            <a:r>
              <a:rPr lang="es-ES_tradnl" sz="2000" dirty="0">
                <a:solidFill>
                  <a:srgbClr val="000000"/>
                </a:solidFill>
                <a:latin typeface="Verdana" panose="020B0604030504040204" pitchFamily="34" charset="0"/>
              </a:rPr>
              <a:t> de metales. Son minerales metalíferos: cobre y plata nativos, oligisto, limonita, magnetita, pirita, casiterita, escalerita o blenda, bauxita, calcopirita, malaquita, azurita, pechblenda, cinabrio.</a:t>
            </a:r>
            <a:endParaRPr lang="es-ES_tradnl" sz="2000" dirty="0">
              <a:solidFill>
                <a:srgbClr val="000000"/>
              </a:solidFill>
              <a:latin typeface="Times New Roman" panose="02020603050405020304" pitchFamily="18" charset="0"/>
            </a:endParaRPr>
          </a:p>
          <a:p>
            <a:endParaRPr lang="es-GT" dirty="0"/>
          </a:p>
        </p:txBody>
      </p:sp>
    </p:spTree>
    <p:extLst>
      <p:ext uri="{BB962C8B-B14F-4D97-AF65-F5344CB8AC3E}">
        <p14:creationId xmlns:p14="http://schemas.microsoft.com/office/powerpoint/2010/main" val="419173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28481" y="1570617"/>
            <a:ext cx="2989675" cy="2549562"/>
          </a:xfrm>
          <a:prstGeom prst="rect">
            <a:avLst/>
          </a:prstGeom>
        </p:spPr>
      </p:pic>
      <p:pic>
        <p:nvPicPr>
          <p:cNvPr id="3" name="Imagen 2"/>
          <p:cNvPicPr>
            <a:picLocks noChangeAspect="1"/>
          </p:cNvPicPr>
          <p:nvPr/>
        </p:nvPicPr>
        <p:blipFill>
          <a:blip r:embed="rId3"/>
          <a:stretch>
            <a:fillRect/>
          </a:stretch>
        </p:blipFill>
        <p:spPr>
          <a:xfrm>
            <a:off x="3779521" y="3915785"/>
            <a:ext cx="2535218" cy="2456442"/>
          </a:xfrm>
          <a:prstGeom prst="rect">
            <a:avLst/>
          </a:prstGeom>
        </p:spPr>
      </p:pic>
      <p:pic>
        <p:nvPicPr>
          <p:cNvPr id="4" name="Imagen 3"/>
          <p:cNvPicPr>
            <a:picLocks noChangeAspect="1"/>
          </p:cNvPicPr>
          <p:nvPr/>
        </p:nvPicPr>
        <p:blipFill>
          <a:blip r:embed="rId4"/>
          <a:stretch>
            <a:fillRect/>
          </a:stretch>
        </p:blipFill>
        <p:spPr>
          <a:xfrm>
            <a:off x="6422315" y="1319495"/>
            <a:ext cx="3162750" cy="2488714"/>
          </a:xfrm>
          <a:prstGeom prst="rect">
            <a:avLst/>
          </a:prstGeom>
        </p:spPr>
      </p:pic>
    </p:spTree>
    <p:extLst>
      <p:ext uri="{BB962C8B-B14F-4D97-AF65-F5344CB8AC3E}">
        <p14:creationId xmlns:p14="http://schemas.microsoft.com/office/powerpoint/2010/main" val="243665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2861534"/>
            <a:ext cx="9448800" cy="1559859"/>
          </a:xfrm>
        </p:spPr>
        <p:txBody>
          <a:bodyPr>
            <a:normAutofit fontScale="70000" lnSpcReduction="20000"/>
          </a:bodyPr>
          <a:lstStyle/>
          <a:p>
            <a:pPr marL="457200" indent="-457200">
              <a:buAutoNum type="alphaLcParenR"/>
            </a:pPr>
            <a:r>
              <a:rPr lang="es-GT" b="1" dirty="0" smtClean="0">
                <a:solidFill>
                  <a:srgbClr val="FF0000"/>
                </a:solidFill>
              </a:rPr>
              <a:t>Silicatos</a:t>
            </a:r>
          </a:p>
          <a:p>
            <a:pPr algn="ctr"/>
            <a:r>
              <a:rPr lang="es-GT" dirty="0" smtClean="0"/>
              <a:t> </a:t>
            </a:r>
            <a:r>
              <a:rPr lang="es-GT" dirty="0"/>
              <a:t>minerales cuyo componente principal es el sílice</a:t>
            </a:r>
            <a:r>
              <a:rPr lang="es-GT" dirty="0" smtClean="0"/>
              <a:t>.</a:t>
            </a:r>
          </a:p>
          <a:p>
            <a:r>
              <a:rPr lang="es-GT" dirty="0" smtClean="0"/>
              <a:t> </a:t>
            </a:r>
            <a:r>
              <a:rPr lang="es-GT" dirty="0"/>
              <a:t>Se forman a partir del magma que sube desde la </a:t>
            </a:r>
            <a:r>
              <a:rPr lang="es-GT" dirty="0" err="1"/>
              <a:t>Astenosfera</a:t>
            </a:r>
            <a:r>
              <a:rPr lang="es-GT" dirty="0"/>
              <a:t>. </a:t>
            </a:r>
            <a:endParaRPr lang="es-GT" dirty="0" smtClean="0"/>
          </a:p>
          <a:p>
            <a:r>
              <a:rPr lang="es-GT" dirty="0" smtClean="0"/>
              <a:t>Son </a:t>
            </a:r>
            <a:r>
              <a:rPr lang="es-GT" dirty="0"/>
              <a:t>minerales: olivino, almadía, augita, eclógica, hornablenda, talco, biotita, moscovita, cuarzo, ortosa (feldespato), albita y </a:t>
            </a:r>
            <a:r>
              <a:rPr lang="es-GT" dirty="0" err="1"/>
              <a:t>anortita</a:t>
            </a:r>
            <a:r>
              <a:rPr lang="es-GT" dirty="0"/>
              <a:t> (plagioclasas), arcillita.</a:t>
            </a:r>
          </a:p>
          <a:p>
            <a:r>
              <a:rPr lang="es-GT" dirty="0"/>
              <a:t> </a:t>
            </a:r>
          </a:p>
        </p:txBody>
      </p:sp>
      <p:sp>
        <p:nvSpPr>
          <p:cNvPr id="4" name="Rectangle 1"/>
          <p:cNvSpPr>
            <a:spLocks noGrp="1" noChangeArrowheads="1"/>
          </p:cNvSpPr>
          <p:nvPr>
            <p:ph type="ctrTitle"/>
          </p:nvPr>
        </p:nvSpPr>
        <p:spPr bwMode="auto">
          <a:xfrm>
            <a:off x="1145690" y="2109974"/>
            <a:ext cx="8971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00000"/>
              </a:lnSpc>
            </a:pPr>
            <a:r>
              <a:rPr lang="es-ES_tradnl" sz="2800" dirty="0">
                <a:solidFill>
                  <a:srgbClr val="993300"/>
                </a:solidFill>
                <a:latin typeface="Times New Roman" panose="02020603050405020304" pitchFamily="18" charset="0"/>
              </a:rPr>
              <a:t> </a:t>
            </a:r>
            <a:r>
              <a:rPr lang="es-ES_tradnl" sz="2800" b="1" dirty="0">
                <a:solidFill>
                  <a:srgbClr val="993300"/>
                </a:solidFill>
                <a:latin typeface="Verdana" panose="020B0604030504040204" pitchFamily="34" charset="0"/>
              </a:rPr>
              <a:t>2. No metalíferos</a:t>
            </a:r>
            <a:endParaRPr kumimoji="0" lang="es-ES_tradnl" altLang="es-GT"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07206486"/>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129</TotalTime>
  <Words>711</Words>
  <Application>Microsoft Office PowerPoint</Application>
  <PresentationFormat>Panorámica</PresentationFormat>
  <Paragraphs>101</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Century Gothic</vt:lpstr>
      <vt:lpstr>Roboto</vt:lpstr>
      <vt:lpstr>Symbol</vt:lpstr>
      <vt:lpstr>Times New Roman</vt:lpstr>
      <vt:lpstr>Verdana</vt:lpstr>
      <vt:lpstr>Wingdings</vt:lpstr>
      <vt:lpstr>Estela de condensación</vt:lpstr>
      <vt:lpstr>Minerales</vt:lpstr>
      <vt:lpstr>Los minerales</vt:lpstr>
      <vt:lpstr>En cuanto a la estructura química</vt:lpstr>
      <vt:lpstr>Formas de Cristales Minerales </vt:lpstr>
      <vt:lpstr>Presentación de PowerPoint</vt:lpstr>
      <vt:lpstr>Presentación de PowerPoint</vt:lpstr>
      <vt:lpstr> Clasificación de minerales </vt:lpstr>
      <vt:lpstr>Presentación de PowerPoint</vt:lpstr>
      <vt:lpstr> 2. No metalíferos</vt:lpstr>
      <vt:lpstr>Presentación de PowerPoint</vt:lpstr>
      <vt:lpstr>Presentación de PowerPoint</vt:lpstr>
      <vt:lpstr>Presentación de PowerPoint</vt:lpstr>
      <vt:lpstr>Presentación de PowerPoint</vt:lpstr>
      <vt:lpstr>Presentación de PowerPoint</vt:lpstr>
      <vt:lpstr>Propiedades de los minerales </vt:lpstr>
      <vt:lpstr> Dureza</vt:lpstr>
      <vt:lpstr>Brillo</vt:lpstr>
      <vt:lpstr>Color de la raya</vt:lpstr>
      <vt:lpstr>Color</vt:lpstr>
      <vt:lpstr>Tipos de rotura</vt:lpstr>
      <vt:lpstr>Densidad o peso específico</vt:lpstr>
      <vt:lpstr>Otras propiedades: </vt:lpstr>
      <vt:lpstr>Presentación de PowerPoint</vt:lpstr>
      <vt:lpstr>Extracción y uso de minerales</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Minerales</dc:title>
  <dc:creator>MaradiagaC</dc:creator>
  <cp:lastModifiedBy>MaradiagaC</cp:lastModifiedBy>
  <cp:revision>19</cp:revision>
  <dcterms:created xsi:type="dcterms:W3CDTF">2017-08-15T17:47:49Z</dcterms:created>
  <dcterms:modified xsi:type="dcterms:W3CDTF">2017-08-15T19:57:16Z</dcterms:modified>
</cp:coreProperties>
</file>